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79" r:id="rId2"/>
    <p:sldId id="258" r:id="rId3"/>
    <p:sldId id="263" r:id="rId4"/>
    <p:sldId id="265" r:id="rId5"/>
    <p:sldId id="271" r:id="rId6"/>
    <p:sldId id="261" r:id="rId7"/>
    <p:sldId id="262" r:id="rId8"/>
    <p:sldId id="281" r:id="rId9"/>
    <p:sldId id="264" r:id="rId10"/>
    <p:sldId id="267" r:id="rId11"/>
    <p:sldId id="256" r:id="rId12"/>
    <p:sldId id="280" r:id="rId13"/>
    <p:sldId id="259" r:id="rId14"/>
    <p:sldId id="282" r:id="rId15"/>
    <p:sldId id="268" r:id="rId16"/>
    <p:sldId id="269" r:id="rId17"/>
    <p:sldId id="270" r:id="rId18"/>
    <p:sldId id="274" r:id="rId19"/>
    <p:sldId id="283" r:id="rId20"/>
    <p:sldId id="284" r:id="rId21"/>
    <p:sldId id="285" r:id="rId22"/>
    <p:sldId id="286" r:id="rId23"/>
    <p:sldId id="273" r:id="rId24"/>
    <p:sldId id="276" r:id="rId25"/>
    <p:sldId id="277" r:id="rId26"/>
    <p:sldId id="278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77A"/>
    <a:srgbClr val="C3738E"/>
    <a:srgbClr val="4289B4"/>
    <a:srgbClr val="C1B303"/>
    <a:srgbClr val="C55B98"/>
    <a:srgbClr val="7B354C"/>
    <a:srgbClr val="7254A2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4" autoAdjust="0"/>
    <p:restoredTop sz="95033" autoAdjust="0"/>
  </p:normalViewPr>
  <p:slideViewPr>
    <p:cSldViewPr snapToGrid="0" showGuides="1">
      <p:cViewPr varScale="1">
        <p:scale>
          <a:sx n="75" d="100"/>
          <a:sy n="75" d="100"/>
        </p:scale>
        <p:origin x="1152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DDD61-EC7F-416B-93AB-1BA2E31B96BE}" type="datetimeFigureOut">
              <a:rPr lang="es-MX" smtClean="0"/>
              <a:t>02/05/2022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4E0A4-9CFD-4D76-9538-654C558BB0E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95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800" dirty="0"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https://www.inegi.org.mx/app/geo2/tranitrf/default.html#Coma_delimitadoshttps://www.inegi.org.mx/app/geo2/tranitrf/default.html#Coma_delimitados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4E0A4-9CFD-4D76-9538-654C558BB0E1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588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4E0A4-9CFD-4D76-9538-654C558BB0E1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735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4E0A4-9CFD-4D76-9538-654C558BB0E1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427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4E0A4-9CFD-4D76-9538-654C558BB0E1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11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605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2700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319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631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241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9743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99752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1991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6122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18942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9433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0EF9C-BCBD-4633-9C74-4B607A853CCE}" type="datetimeFigureOut">
              <a:rPr lang="es-MX" smtClean="0"/>
              <a:t>02/05/2022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876D0-27DA-4141-81DB-3BF0C291D298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1650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os.gob.mx/busca/dataset/indice-de-marginacion-carencias-poblacionales-por-localidad-municipio-y-entidad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www.gob.mx/conapo/documentos/indices-de-marginacion-2020-28437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3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desktop.arcgis.com/en/arcmap/10.3/main/manage-data/what-is-geodata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ssnbchr/bivariate-maps-ggplot2-sf/blob/master/analysis/index.m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inegi.org.mx/contenidos/productos/prod_serv/contenidos/espanol/bvinegi/productos/nueva_estruc/702825109226.pdf" TargetMode="External"/><Relationship Id="rId4" Type="http://schemas.openxmlformats.org/officeDocument/2006/relationships/hyperlink" Target="https://www.inegi.org.mx/temas/m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E3E555B-1413-4B8A-B747-DEAE2744429C}"/>
              </a:ext>
            </a:extLst>
          </p:cNvPr>
          <p:cNvSpPr txBox="1"/>
          <p:nvPr/>
        </p:nvSpPr>
        <p:spPr>
          <a:xfrm>
            <a:off x="1070220" y="2253754"/>
            <a:ext cx="10517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accent3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Mapas por desagregaciones geográficas de México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3B1EBC-E237-4C69-A4AF-3FD5108EF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8740" b="8739"/>
          <a:stretch/>
        </p:blipFill>
        <p:spPr>
          <a:xfrm>
            <a:off x="4182048" y="3400177"/>
            <a:ext cx="4029805" cy="20828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1C293D-ECD8-4877-A829-C5F66CF5B9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282" b="6977"/>
          <a:stretch/>
        </p:blipFill>
        <p:spPr>
          <a:xfrm>
            <a:off x="7677763" y="3429000"/>
            <a:ext cx="4032000" cy="2160657"/>
          </a:xfrm>
          <a:prstGeom prst="rect">
            <a:avLst/>
          </a:prstGeom>
        </p:spPr>
      </p:pic>
      <p:pic>
        <p:nvPicPr>
          <p:cNvPr id="6" name="Imagen 5" descr="Gráfico, Mapa&#10;&#10;Descripción generada automáticamente">
            <a:extLst>
              <a:ext uri="{FF2B5EF4-FFF2-40B4-BE49-F238E27FC236}">
                <a16:creationId xmlns:a16="http://schemas.microsoft.com/office/drawing/2014/main" id="{6AAA66A4-93B7-4330-8053-99ABE7E0EB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6665"/>
          <a:stretch/>
        </p:blipFill>
        <p:spPr>
          <a:xfrm>
            <a:off x="604157" y="3418730"/>
            <a:ext cx="4032001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3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E0284088-45C1-49E1-9528-01B773109E62}"/>
              </a:ext>
            </a:extLst>
          </p:cNvPr>
          <p:cNvSpPr txBox="1"/>
          <p:nvPr/>
        </p:nvSpPr>
        <p:spPr>
          <a:xfrm rot="16200000">
            <a:off x="9436019" y="4124880"/>
            <a:ext cx="4881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Índice de marginación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B1328A5C-9019-4733-ABEF-1383A9FAB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6" y="356481"/>
            <a:ext cx="7586999" cy="25200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1585A61E-77C3-44F2-BAF3-143E1AA09497}"/>
              </a:ext>
            </a:extLst>
          </p:cNvPr>
          <p:cNvSpPr txBox="1"/>
          <p:nvPr/>
        </p:nvSpPr>
        <p:spPr>
          <a:xfrm>
            <a:off x="638176" y="2876481"/>
            <a:ext cx="109690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s-ES" sz="800" i="1" dirty="0">
                <a:effectLst/>
                <a:latin typeface="Montserrat Medium" panose="00000600000000000000" pitchFamily="2" charset="0"/>
              </a:rPr>
              <a:t>Índices de marginación 2020 | Consejo Nacional de Población | Gobierno | gob.mx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. (2021).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Retrieved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February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13, 2022,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from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  <a:r>
              <a:rPr lang="es-ES" sz="800" dirty="0">
                <a:effectLst/>
                <a:latin typeface="Montserrat Medium" panose="00000600000000000000" pitchFamily="2" charset="0"/>
                <a:hlinkClick r:id="rId4"/>
              </a:rPr>
              <a:t>https://www.gob.mx/conapo/documentos/indices-de-marginacion-2020-284372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0737025D-4013-4EC2-A78D-1665D9B54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1" y="3203813"/>
            <a:ext cx="8510846" cy="252000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627F3D65-EF25-4F8A-A08C-6703260556D1}"/>
              </a:ext>
            </a:extLst>
          </p:cNvPr>
          <p:cNvSpPr txBox="1"/>
          <p:nvPr/>
        </p:nvSpPr>
        <p:spPr>
          <a:xfrm>
            <a:off x="631200" y="5835701"/>
            <a:ext cx="108368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s-ES" sz="800" i="1" dirty="0">
                <a:effectLst/>
                <a:latin typeface="Montserrat Medium" panose="00000600000000000000" pitchFamily="2" charset="0"/>
              </a:rPr>
              <a:t>Datos Abiertos de México - Índice de marginación (carencias poblacionales) por localidad, municipio y entidad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. (</a:t>
            </a:r>
            <a:r>
              <a:rPr lang="es-ES" sz="800" dirty="0">
                <a:latin typeface="Montserrat Medium" panose="00000600000000000000" pitchFamily="2" charset="0"/>
              </a:rPr>
              <a:t>2021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).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Retrieved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February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13, 2022, </a:t>
            </a:r>
            <a:r>
              <a:rPr lang="es-ES" sz="800" dirty="0" err="1">
                <a:effectLst/>
                <a:latin typeface="Montserrat Medium" panose="00000600000000000000" pitchFamily="2" charset="0"/>
              </a:rPr>
              <a:t>from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  <a:r>
              <a:rPr lang="es-ES" sz="800" dirty="0">
                <a:effectLst/>
                <a:latin typeface="Montserrat Medium" panose="00000600000000000000" pitchFamily="2" charset="0"/>
                <a:hlinkClick r:id="rId6"/>
              </a:rPr>
              <a:t>https://datos.gob.mx/busca/dataset/indice-de-marginacion-carencias-poblacionales-por-localidad-municipio-y-entidad</a:t>
            </a:r>
            <a:r>
              <a:rPr lang="es-ES" sz="800" dirty="0">
                <a:effectLst/>
                <a:latin typeface="Montserrat Medium" panose="000006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1460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B63FF4-4B77-40C2-832B-F477D294E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135" y="0"/>
            <a:ext cx="1242485" cy="1440000"/>
          </a:xfrm>
          <a:prstGeom prst="rect">
            <a:avLst/>
          </a:prstGeom>
        </p:spPr>
      </p:pic>
      <p:pic>
        <p:nvPicPr>
          <p:cNvPr id="1026" name="Picture 2" descr="Tidyverse: dplyr y tidyr">
            <a:extLst>
              <a:ext uri="{FF2B5EF4-FFF2-40B4-BE49-F238E27FC236}">
                <a16:creationId xmlns:a16="http://schemas.microsoft.com/office/drawing/2014/main" id="{3646CB46-C70A-4D93-9C5A-47D807295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77" y="1036955"/>
            <a:ext cx="124363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27A817C-DBC5-460F-BFF2-E6E470E5530A}"/>
              </a:ext>
            </a:extLst>
          </p:cNvPr>
          <p:cNvSpPr txBox="1"/>
          <p:nvPr/>
        </p:nvSpPr>
        <p:spPr>
          <a:xfrm rot="16200000">
            <a:off x="9738005" y="4370174"/>
            <a:ext cx="4187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Aspectos básicos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1C8411-548E-40E6-B9F7-F66F59AEE6C4}"/>
              </a:ext>
            </a:extLst>
          </p:cNvPr>
          <p:cNvSpPr txBox="1"/>
          <p:nvPr/>
        </p:nvSpPr>
        <p:spPr>
          <a:xfrm>
            <a:off x="903380" y="409584"/>
            <a:ext cx="112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err="1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dplyr</a:t>
            </a:r>
            <a:endParaRPr lang="es-MX" sz="3600" b="1" dirty="0">
              <a:solidFill>
                <a:srgbClr val="7B354C"/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73A80DA-B82B-4677-8707-337AFFAEA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52" y="1600731"/>
            <a:ext cx="8382726" cy="3124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FDB3A67-0163-4624-9879-C616C838B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52" y="2127812"/>
            <a:ext cx="8382726" cy="35817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BAAFDA7-8808-46ED-AAD8-E79A7DA73716}"/>
              </a:ext>
            </a:extLst>
          </p:cNvPr>
          <p:cNvSpPr txBox="1"/>
          <p:nvPr/>
        </p:nvSpPr>
        <p:spPr>
          <a:xfrm>
            <a:off x="903380" y="1192711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Select</a:t>
            </a: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s-MX" dirty="0" err="1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columns</a:t>
            </a:r>
            <a:endParaRPr lang="es-MX" dirty="0">
              <a:solidFill>
                <a:schemeClr val="accent4">
                  <a:lumMod val="75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42DDF6-9229-42D6-8711-B3F6F42CCE9B}"/>
              </a:ext>
            </a:extLst>
          </p:cNvPr>
          <p:cNvSpPr txBox="1"/>
          <p:nvPr/>
        </p:nvSpPr>
        <p:spPr>
          <a:xfrm>
            <a:off x="903380" y="2767765"/>
            <a:ext cx="98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Filter</a:t>
            </a: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s-MX" dirty="0" err="1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rows</a:t>
            </a:r>
            <a:endParaRPr lang="es-MX" dirty="0">
              <a:solidFill>
                <a:schemeClr val="accent4">
                  <a:lumMod val="75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A0317A6-897B-4F0B-938D-F08FE3BC9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41" y="3234375"/>
            <a:ext cx="8413209" cy="26672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20C3FC6-D2E0-4BE6-994B-ED5563A75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341" y="3631905"/>
            <a:ext cx="8420830" cy="35055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A454424F-8A78-47B7-9AD3-992AB525320F}"/>
              </a:ext>
            </a:extLst>
          </p:cNvPr>
          <p:cNvSpPr txBox="1"/>
          <p:nvPr/>
        </p:nvSpPr>
        <p:spPr>
          <a:xfrm>
            <a:off x="903380" y="4267139"/>
            <a:ext cx="357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Funciones para manipulación de datos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064183A-E59C-4B4F-A9E8-A26ACF19D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151" y="4693340"/>
            <a:ext cx="8405588" cy="112785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05A1375A-22D2-4890-B49A-B7458B6C5BC0}"/>
              </a:ext>
            </a:extLst>
          </p:cNvPr>
          <p:cNvSpPr txBox="1"/>
          <p:nvPr/>
        </p:nvSpPr>
        <p:spPr>
          <a:xfrm>
            <a:off x="9403171" y="6510023"/>
            <a:ext cx="2960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chemeClr val="bg1">
                    <a:lumMod val="50000"/>
                  </a:schemeClr>
                </a:solidFill>
                <a:latin typeface="Montserrat Light" panose="00000400000000000000" pitchFamily="2" charset="0"/>
              </a:rPr>
              <a:t>https://dplyr.tidyverse.org/</a:t>
            </a:r>
          </a:p>
        </p:txBody>
      </p:sp>
    </p:spTree>
    <p:extLst>
      <p:ext uri="{BB962C8B-B14F-4D97-AF65-F5344CB8AC3E}">
        <p14:creationId xmlns:p14="http://schemas.microsoft.com/office/powerpoint/2010/main" val="3402654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6879BF3-EDED-466D-A4A2-7BDE59649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27" y="711164"/>
            <a:ext cx="10440305" cy="8230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8B3D9B-9657-493F-97D6-6BCCCCAC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88924"/>
            <a:ext cx="10800000" cy="76761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C938BE8-3363-4DB0-BA1E-FA3DEF00A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4" y="3025105"/>
            <a:ext cx="10257409" cy="80779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D1897E8-7AEF-44FC-A874-4BFE0ED3F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91" y="5397464"/>
            <a:ext cx="10287892" cy="68585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E1A3CE8-E522-495B-9D5D-258244A60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74" y="4375121"/>
            <a:ext cx="10226926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9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Grammar of Data Manipulation • dplyr">
            <a:extLst>
              <a:ext uri="{FF2B5EF4-FFF2-40B4-BE49-F238E27FC236}">
                <a16:creationId xmlns:a16="http://schemas.microsoft.com/office/drawing/2014/main" id="{02DD21B2-D929-44E6-B7BA-1E251814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951" y="222074"/>
            <a:ext cx="124765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992D0AE-0D96-4FA2-A9AA-412355B09A39}"/>
              </a:ext>
            </a:extLst>
          </p:cNvPr>
          <p:cNvSpPr txBox="1"/>
          <p:nvPr/>
        </p:nvSpPr>
        <p:spPr>
          <a:xfrm>
            <a:off x="8564452" y="6325357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Manipulación de datos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E6FC35-98ED-4F8A-84A4-8252D4E0933A}"/>
              </a:ext>
            </a:extLst>
          </p:cNvPr>
          <p:cNvSpPr txBox="1"/>
          <p:nvPr/>
        </p:nvSpPr>
        <p:spPr>
          <a:xfrm rot="16200000">
            <a:off x="9738005" y="4370174"/>
            <a:ext cx="4187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Aspectos básicos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9B678C9-F2D3-47DD-8B7C-3D03F6C6E0D7}"/>
              </a:ext>
            </a:extLst>
          </p:cNvPr>
          <p:cNvSpPr txBox="1"/>
          <p:nvPr/>
        </p:nvSpPr>
        <p:spPr>
          <a:xfrm>
            <a:off x="892724" y="466378"/>
            <a:ext cx="421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err="1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Mutating</a:t>
            </a:r>
            <a:r>
              <a:rPr lang="es-MX" sz="3600" b="1" dirty="0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r>
              <a:rPr lang="es-MX" sz="3600" b="1" dirty="0" err="1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joins</a:t>
            </a:r>
            <a:r>
              <a:rPr lang="es-MX" sz="3600" b="1" dirty="0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</a:p>
        </p:txBody>
      </p:sp>
      <p:pic>
        <p:nvPicPr>
          <p:cNvPr id="1028" name="Picture 4" descr="13 Relational data | R for Data Science">
            <a:extLst>
              <a:ext uri="{FF2B5EF4-FFF2-40B4-BE49-F238E27FC236}">
                <a16:creationId xmlns:a16="http://schemas.microsoft.com/office/drawing/2014/main" id="{A928964B-9107-4702-890E-CC182CBE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156" y="2794000"/>
            <a:ext cx="623773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F867326-2D68-4B2D-9AD2-E5E3BD7BA0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07230" y="4885357"/>
            <a:ext cx="5432079" cy="144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4E959B6-DE8E-4D11-9CEE-48079F2BB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45" y="1161551"/>
            <a:ext cx="8420830" cy="8077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521A12-FDCA-4B83-B9B9-D5069734E1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540" b="-5856"/>
          <a:stretch/>
        </p:blipFill>
        <p:spPr>
          <a:xfrm>
            <a:off x="981345" y="2091262"/>
            <a:ext cx="8420830" cy="5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49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>
            <a:extLst>
              <a:ext uri="{FF2B5EF4-FFF2-40B4-BE49-F238E27FC236}">
                <a16:creationId xmlns:a16="http://schemas.microsoft.com/office/drawing/2014/main" id="{0942C278-1A12-43D1-811E-CEF74B29604F}"/>
              </a:ext>
            </a:extLst>
          </p:cNvPr>
          <p:cNvSpPr/>
          <p:nvPr/>
        </p:nvSpPr>
        <p:spPr>
          <a:xfrm>
            <a:off x="2971644" y="3414078"/>
            <a:ext cx="6084000" cy="409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082"/>
                </a:moveTo>
                <a:lnTo>
                  <a:pt x="0" y="16518"/>
                </a:lnTo>
                <a:cubicBezTo>
                  <a:pt x="0" y="19313"/>
                  <a:pt x="121" y="21600"/>
                  <a:pt x="270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270" y="0"/>
                </a:lnTo>
                <a:cubicBezTo>
                  <a:pt x="121" y="0"/>
                  <a:pt x="0" y="2160"/>
                  <a:pt x="0" y="5082"/>
                </a:cubicBezTo>
                <a:close/>
                <a:moveTo>
                  <a:pt x="17248" y="6861"/>
                </a:moveTo>
                <a:lnTo>
                  <a:pt x="17450" y="10673"/>
                </a:lnTo>
                <a:lnTo>
                  <a:pt x="17248" y="14485"/>
                </a:lnTo>
                <a:lnTo>
                  <a:pt x="17248" y="6861"/>
                </a:lnTo>
                <a:close/>
                <a:moveTo>
                  <a:pt x="12706" y="6861"/>
                </a:moveTo>
                <a:lnTo>
                  <a:pt x="12909" y="10673"/>
                </a:lnTo>
                <a:lnTo>
                  <a:pt x="12706" y="14485"/>
                </a:lnTo>
                <a:lnTo>
                  <a:pt x="12706" y="6861"/>
                </a:lnTo>
                <a:close/>
                <a:moveTo>
                  <a:pt x="8165" y="6861"/>
                </a:moveTo>
                <a:lnTo>
                  <a:pt x="8367" y="10673"/>
                </a:lnTo>
                <a:lnTo>
                  <a:pt x="8165" y="14485"/>
                </a:lnTo>
                <a:lnTo>
                  <a:pt x="8165" y="68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latin typeface="Montserrat Medium" panose="00000600000000000000" pitchFamily="2" charset="0"/>
            </a:endParaRP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EAA7885-5A7E-44F6-BA2B-7A8176BE7F2B}"/>
              </a:ext>
            </a:extLst>
          </p:cNvPr>
          <p:cNvSpPr/>
          <p:nvPr/>
        </p:nvSpPr>
        <p:spPr>
          <a:xfrm>
            <a:off x="2971644" y="2449536"/>
            <a:ext cx="6084000" cy="409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0" y="0"/>
                </a:moveTo>
                <a:cubicBezTo>
                  <a:pt x="121" y="0"/>
                  <a:pt x="0" y="2287"/>
                  <a:pt x="0" y="5082"/>
                </a:cubicBezTo>
                <a:lnTo>
                  <a:pt x="0" y="16518"/>
                </a:lnTo>
                <a:cubicBezTo>
                  <a:pt x="0" y="19313"/>
                  <a:pt x="121" y="21600"/>
                  <a:pt x="270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270" y="0"/>
                </a:lnTo>
                <a:close/>
                <a:moveTo>
                  <a:pt x="8165" y="14612"/>
                </a:moveTo>
                <a:lnTo>
                  <a:pt x="8165" y="6988"/>
                </a:lnTo>
                <a:lnTo>
                  <a:pt x="8367" y="10800"/>
                </a:lnTo>
                <a:lnTo>
                  <a:pt x="8165" y="14612"/>
                </a:lnTo>
                <a:close/>
                <a:moveTo>
                  <a:pt x="12706" y="14612"/>
                </a:moveTo>
                <a:lnTo>
                  <a:pt x="12706" y="6988"/>
                </a:lnTo>
                <a:lnTo>
                  <a:pt x="12909" y="10800"/>
                </a:lnTo>
                <a:lnTo>
                  <a:pt x="12706" y="14612"/>
                </a:lnTo>
                <a:close/>
                <a:moveTo>
                  <a:pt x="17248" y="14612"/>
                </a:moveTo>
                <a:lnTo>
                  <a:pt x="17248" y="6988"/>
                </a:lnTo>
                <a:lnTo>
                  <a:pt x="17450" y="10800"/>
                </a:lnTo>
                <a:lnTo>
                  <a:pt x="17248" y="146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latin typeface="Montserrat Medium" panose="00000600000000000000" pitchFamily="2" charset="0"/>
            </a:endParaRPr>
          </a:p>
        </p:txBody>
      </p:sp>
      <p:sp>
        <p:nvSpPr>
          <p:cNvPr id="8" name="TextBox 105">
            <a:extLst>
              <a:ext uri="{FF2B5EF4-FFF2-40B4-BE49-F238E27FC236}">
                <a16:creationId xmlns:a16="http://schemas.microsoft.com/office/drawing/2014/main" id="{4D5515C6-A857-4F12-A870-751C3744A0C3}"/>
              </a:ext>
            </a:extLst>
          </p:cNvPr>
          <p:cNvSpPr txBox="1"/>
          <p:nvPr/>
        </p:nvSpPr>
        <p:spPr>
          <a:xfrm>
            <a:off x="4537229" y="298675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9" name="TextBox 107">
            <a:extLst>
              <a:ext uri="{FF2B5EF4-FFF2-40B4-BE49-F238E27FC236}">
                <a16:creationId xmlns:a16="http://schemas.microsoft.com/office/drawing/2014/main" id="{C6C86F49-F28E-4438-BDE5-0B60AFEC6D5D}"/>
              </a:ext>
            </a:extLst>
          </p:cNvPr>
          <p:cNvSpPr txBox="1"/>
          <p:nvPr/>
        </p:nvSpPr>
        <p:spPr>
          <a:xfrm>
            <a:off x="4537229" y="348054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10" name="TextBox 109">
            <a:extLst>
              <a:ext uri="{FF2B5EF4-FFF2-40B4-BE49-F238E27FC236}">
                <a16:creationId xmlns:a16="http://schemas.microsoft.com/office/drawing/2014/main" id="{7D5188F2-CE28-4638-ABE4-CF4C0AF6E9DC}"/>
              </a:ext>
            </a:extLst>
          </p:cNvPr>
          <p:cNvSpPr txBox="1"/>
          <p:nvPr/>
        </p:nvSpPr>
        <p:spPr>
          <a:xfrm>
            <a:off x="4537229" y="3951471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12" name="TextBox 115">
            <a:extLst>
              <a:ext uri="{FF2B5EF4-FFF2-40B4-BE49-F238E27FC236}">
                <a16:creationId xmlns:a16="http://schemas.microsoft.com/office/drawing/2014/main" id="{87ACD6C5-D581-45EA-8C92-7773283A671C}"/>
              </a:ext>
            </a:extLst>
          </p:cNvPr>
          <p:cNvSpPr txBox="1"/>
          <p:nvPr/>
        </p:nvSpPr>
        <p:spPr>
          <a:xfrm>
            <a:off x="6134740" y="2516003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13" name="TextBox 116">
            <a:extLst>
              <a:ext uri="{FF2B5EF4-FFF2-40B4-BE49-F238E27FC236}">
                <a16:creationId xmlns:a16="http://schemas.microsoft.com/office/drawing/2014/main" id="{0B44E702-E361-4708-815D-59D6C16A2F7E}"/>
              </a:ext>
            </a:extLst>
          </p:cNvPr>
          <p:cNvSpPr txBox="1"/>
          <p:nvPr/>
        </p:nvSpPr>
        <p:spPr>
          <a:xfrm>
            <a:off x="6134740" y="298675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14" name="TextBox 117">
            <a:extLst>
              <a:ext uri="{FF2B5EF4-FFF2-40B4-BE49-F238E27FC236}">
                <a16:creationId xmlns:a16="http://schemas.microsoft.com/office/drawing/2014/main" id="{93F95D95-C672-4995-96A1-5A3DF4BDA269}"/>
              </a:ext>
            </a:extLst>
          </p:cNvPr>
          <p:cNvSpPr txBox="1"/>
          <p:nvPr/>
        </p:nvSpPr>
        <p:spPr>
          <a:xfrm>
            <a:off x="6134740" y="348054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15" name="TextBox 118">
            <a:extLst>
              <a:ext uri="{FF2B5EF4-FFF2-40B4-BE49-F238E27FC236}">
                <a16:creationId xmlns:a16="http://schemas.microsoft.com/office/drawing/2014/main" id="{F83FFE04-65DC-4B65-BFC5-7F891CE4341B}"/>
              </a:ext>
            </a:extLst>
          </p:cNvPr>
          <p:cNvSpPr txBox="1"/>
          <p:nvPr/>
        </p:nvSpPr>
        <p:spPr>
          <a:xfrm>
            <a:off x="6134740" y="3951471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27" name="TextBox 135">
            <a:extLst>
              <a:ext uri="{FF2B5EF4-FFF2-40B4-BE49-F238E27FC236}">
                <a16:creationId xmlns:a16="http://schemas.microsoft.com/office/drawing/2014/main" id="{4770DFCB-8440-44EE-836A-159C8E31D1C1}"/>
              </a:ext>
            </a:extLst>
          </p:cNvPr>
          <p:cNvSpPr txBox="1"/>
          <p:nvPr/>
        </p:nvSpPr>
        <p:spPr>
          <a:xfrm>
            <a:off x="3157561" y="2496767"/>
            <a:ext cx="1137409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latin typeface="Montserrat Medium" panose="00000600000000000000" pitchFamily="2" charset="0"/>
              </a:rPr>
              <a:t>Left join</a:t>
            </a:r>
          </a:p>
        </p:txBody>
      </p:sp>
      <p:sp>
        <p:nvSpPr>
          <p:cNvPr id="28" name="TextBox 136">
            <a:extLst>
              <a:ext uri="{FF2B5EF4-FFF2-40B4-BE49-F238E27FC236}">
                <a16:creationId xmlns:a16="http://schemas.microsoft.com/office/drawing/2014/main" id="{A5320899-3A65-41B5-BBD4-F9AEFE652F68}"/>
              </a:ext>
            </a:extLst>
          </p:cNvPr>
          <p:cNvSpPr txBox="1"/>
          <p:nvPr/>
        </p:nvSpPr>
        <p:spPr>
          <a:xfrm>
            <a:off x="3157561" y="2972115"/>
            <a:ext cx="1137409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latin typeface="Montserrat Medium" panose="00000600000000000000" pitchFamily="2" charset="0"/>
              </a:rPr>
              <a:t>Right join</a:t>
            </a:r>
          </a:p>
        </p:txBody>
      </p:sp>
      <p:sp>
        <p:nvSpPr>
          <p:cNvPr id="29" name="TextBox 137">
            <a:extLst>
              <a:ext uri="{FF2B5EF4-FFF2-40B4-BE49-F238E27FC236}">
                <a16:creationId xmlns:a16="http://schemas.microsoft.com/office/drawing/2014/main" id="{75489122-D924-4EE2-93A6-7564C3C8F954}"/>
              </a:ext>
            </a:extLst>
          </p:cNvPr>
          <p:cNvSpPr txBox="1"/>
          <p:nvPr/>
        </p:nvSpPr>
        <p:spPr>
          <a:xfrm>
            <a:off x="3157561" y="3461309"/>
            <a:ext cx="1137409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latin typeface="Montserrat Medium" panose="00000600000000000000" pitchFamily="2" charset="0"/>
              </a:rPr>
              <a:t>Full Join</a:t>
            </a:r>
          </a:p>
        </p:txBody>
      </p:sp>
      <p:sp>
        <p:nvSpPr>
          <p:cNvPr id="30" name="TextBox 138">
            <a:extLst>
              <a:ext uri="{FF2B5EF4-FFF2-40B4-BE49-F238E27FC236}">
                <a16:creationId xmlns:a16="http://schemas.microsoft.com/office/drawing/2014/main" id="{91BDFEC8-633A-4E5D-9AB6-57294E3F561C}"/>
              </a:ext>
            </a:extLst>
          </p:cNvPr>
          <p:cNvSpPr txBox="1"/>
          <p:nvPr/>
        </p:nvSpPr>
        <p:spPr>
          <a:xfrm>
            <a:off x="3157561" y="3932235"/>
            <a:ext cx="1137409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latin typeface="Montserrat Medium" panose="00000600000000000000" pitchFamily="2" charset="0"/>
              </a:rPr>
              <a:t>Merge</a:t>
            </a:r>
          </a:p>
        </p:txBody>
      </p:sp>
      <p:sp>
        <p:nvSpPr>
          <p:cNvPr id="32" name="TextBox 101">
            <a:extLst>
              <a:ext uri="{FF2B5EF4-FFF2-40B4-BE49-F238E27FC236}">
                <a16:creationId xmlns:a16="http://schemas.microsoft.com/office/drawing/2014/main" id="{DDD30FC3-2092-442A-90DF-A2A7BB3DC6E7}"/>
              </a:ext>
            </a:extLst>
          </p:cNvPr>
          <p:cNvSpPr txBox="1"/>
          <p:nvPr/>
        </p:nvSpPr>
        <p:spPr>
          <a:xfrm>
            <a:off x="4537229" y="207504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33" name="TextBox 114">
            <a:extLst>
              <a:ext uri="{FF2B5EF4-FFF2-40B4-BE49-F238E27FC236}">
                <a16:creationId xmlns:a16="http://schemas.microsoft.com/office/drawing/2014/main" id="{D284B16F-3A67-45E3-955B-3C86B79EC7C8}"/>
              </a:ext>
            </a:extLst>
          </p:cNvPr>
          <p:cNvSpPr txBox="1"/>
          <p:nvPr/>
        </p:nvSpPr>
        <p:spPr>
          <a:xfrm>
            <a:off x="6134740" y="2075045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36" name="TextBox 134">
            <a:extLst>
              <a:ext uri="{FF2B5EF4-FFF2-40B4-BE49-F238E27FC236}">
                <a16:creationId xmlns:a16="http://schemas.microsoft.com/office/drawing/2014/main" id="{F1287793-8CFA-415D-A417-623B584DF9C7}"/>
              </a:ext>
            </a:extLst>
          </p:cNvPr>
          <p:cNvSpPr txBox="1"/>
          <p:nvPr/>
        </p:nvSpPr>
        <p:spPr>
          <a:xfrm>
            <a:off x="3157561" y="2060404"/>
            <a:ext cx="1137409" cy="30777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latin typeface="Montserrat Medium" panose="00000600000000000000" pitchFamily="2" charset="0"/>
              </a:rPr>
              <a:t>Inner join</a:t>
            </a:r>
          </a:p>
        </p:txBody>
      </p:sp>
      <p:sp>
        <p:nvSpPr>
          <p:cNvPr id="37" name="Freeform: Shape 104">
            <a:extLst>
              <a:ext uri="{FF2B5EF4-FFF2-40B4-BE49-F238E27FC236}">
                <a16:creationId xmlns:a16="http://schemas.microsoft.com/office/drawing/2014/main" id="{689346EA-8A99-4F3A-AB1E-345F1F502E6B}"/>
              </a:ext>
            </a:extLst>
          </p:cNvPr>
          <p:cNvSpPr/>
          <p:nvPr/>
        </p:nvSpPr>
        <p:spPr>
          <a:xfrm>
            <a:off x="4399408" y="1388540"/>
            <a:ext cx="1413053" cy="2880000"/>
          </a:xfrm>
          <a:custGeom>
            <a:avLst/>
            <a:gdLst>
              <a:gd name="connsiteX0" fmla="*/ 205467 w 1884071"/>
              <a:gd name="connsiteY0" fmla="*/ 555334 h 4655520"/>
              <a:gd name="connsiteX1" fmla="*/ 40107 w 1884071"/>
              <a:gd name="connsiteY1" fmla="*/ 720694 h 4655520"/>
              <a:gd name="connsiteX2" fmla="*/ 40107 w 1884071"/>
              <a:gd name="connsiteY2" fmla="*/ 4444441 h 4655520"/>
              <a:gd name="connsiteX3" fmla="*/ 205467 w 1884071"/>
              <a:gd name="connsiteY3" fmla="*/ 4609801 h 4655520"/>
              <a:gd name="connsiteX4" fmla="*/ 1678604 w 1884071"/>
              <a:gd name="connsiteY4" fmla="*/ 4609801 h 4655520"/>
              <a:gd name="connsiteX5" fmla="*/ 1843964 w 1884071"/>
              <a:gd name="connsiteY5" fmla="*/ 4444441 h 4655520"/>
              <a:gd name="connsiteX6" fmla="*/ 1843964 w 1884071"/>
              <a:gd name="connsiteY6" fmla="*/ 720694 h 4655520"/>
              <a:gd name="connsiteX7" fmla="*/ 1678604 w 1884071"/>
              <a:gd name="connsiteY7" fmla="*/ 555334 h 4655520"/>
              <a:gd name="connsiteX8" fmla="*/ 1110310 w 1884071"/>
              <a:gd name="connsiteY8" fmla="*/ 555334 h 4655520"/>
              <a:gd name="connsiteX9" fmla="*/ 942035 w 1884071"/>
              <a:gd name="connsiteY9" fmla="*/ 750213 h 4655520"/>
              <a:gd name="connsiteX10" fmla="*/ 773760 w 1884071"/>
              <a:gd name="connsiteY10" fmla="*/ 555334 h 4655520"/>
              <a:gd name="connsiteX11" fmla="*/ 176858 w 1884071"/>
              <a:gd name="connsiteY11" fmla="*/ 0 h 4655520"/>
              <a:gd name="connsiteX12" fmla="*/ 1707213 w 1884071"/>
              <a:gd name="connsiteY12" fmla="*/ 0 h 4655520"/>
              <a:gd name="connsiteX13" fmla="*/ 1884071 w 1884071"/>
              <a:gd name="connsiteY13" fmla="*/ 176858 h 4655520"/>
              <a:gd name="connsiteX14" fmla="*/ 1884071 w 1884071"/>
              <a:gd name="connsiteY14" fmla="*/ 4478662 h 4655520"/>
              <a:gd name="connsiteX15" fmla="*/ 1707213 w 1884071"/>
              <a:gd name="connsiteY15" fmla="*/ 4655520 h 4655520"/>
              <a:gd name="connsiteX16" fmla="*/ 176858 w 1884071"/>
              <a:gd name="connsiteY16" fmla="*/ 4655520 h 4655520"/>
              <a:gd name="connsiteX17" fmla="*/ 0 w 1884071"/>
              <a:gd name="connsiteY17" fmla="*/ 4478662 h 4655520"/>
              <a:gd name="connsiteX18" fmla="*/ 0 w 1884071"/>
              <a:gd name="connsiteY18" fmla="*/ 176858 h 4655520"/>
              <a:gd name="connsiteX19" fmla="*/ 176858 w 1884071"/>
              <a:gd name="connsiteY19" fmla="*/ 0 h 46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4071" h="4655520">
                <a:moveTo>
                  <a:pt x="205467" y="555334"/>
                </a:moveTo>
                <a:cubicBezTo>
                  <a:pt x="114141" y="555334"/>
                  <a:pt x="40107" y="629368"/>
                  <a:pt x="40107" y="720694"/>
                </a:cubicBezTo>
                <a:lnTo>
                  <a:pt x="40107" y="4444441"/>
                </a:lnTo>
                <a:cubicBezTo>
                  <a:pt x="40107" y="4535767"/>
                  <a:pt x="114141" y="4609801"/>
                  <a:pt x="205467" y="4609801"/>
                </a:cubicBezTo>
                <a:lnTo>
                  <a:pt x="1678604" y="4609801"/>
                </a:lnTo>
                <a:cubicBezTo>
                  <a:pt x="1769930" y="4609801"/>
                  <a:pt x="1843964" y="4535767"/>
                  <a:pt x="1843964" y="4444441"/>
                </a:cubicBezTo>
                <a:lnTo>
                  <a:pt x="1843964" y="720694"/>
                </a:lnTo>
                <a:cubicBezTo>
                  <a:pt x="1843964" y="629368"/>
                  <a:pt x="1769930" y="555334"/>
                  <a:pt x="1678604" y="555334"/>
                </a:cubicBezTo>
                <a:lnTo>
                  <a:pt x="1110310" y="555334"/>
                </a:lnTo>
                <a:lnTo>
                  <a:pt x="942035" y="750213"/>
                </a:lnTo>
                <a:lnTo>
                  <a:pt x="773760" y="555334"/>
                </a:lnTo>
                <a:close/>
                <a:moveTo>
                  <a:pt x="176858" y="0"/>
                </a:moveTo>
                <a:lnTo>
                  <a:pt x="1707213" y="0"/>
                </a:lnTo>
                <a:cubicBezTo>
                  <a:pt x="1804889" y="0"/>
                  <a:pt x="1884071" y="79182"/>
                  <a:pt x="1884071" y="176858"/>
                </a:cubicBezTo>
                <a:lnTo>
                  <a:pt x="1884071" y="4478662"/>
                </a:lnTo>
                <a:cubicBezTo>
                  <a:pt x="1884071" y="4576338"/>
                  <a:pt x="1804889" y="4655520"/>
                  <a:pt x="1707213" y="4655520"/>
                </a:cubicBezTo>
                <a:lnTo>
                  <a:pt x="176858" y="4655520"/>
                </a:lnTo>
                <a:cubicBezTo>
                  <a:pt x="79182" y="4655520"/>
                  <a:pt x="0" y="4576338"/>
                  <a:pt x="0" y="4478662"/>
                </a:cubicBezTo>
                <a:lnTo>
                  <a:pt x="0" y="176858"/>
                </a:lnTo>
                <a:cubicBezTo>
                  <a:pt x="0" y="79182"/>
                  <a:pt x="79182" y="0"/>
                  <a:pt x="176858" y="0"/>
                </a:cubicBezTo>
                <a:close/>
              </a:path>
            </a:pathLst>
          </a:custGeom>
          <a:solidFill>
            <a:srgbClr val="C3738E"/>
          </a:solidFill>
          <a:ln w="12700">
            <a:miter lim="400000"/>
          </a:ln>
        </p:spPr>
        <p:txBody>
          <a:bodyPr wrap="square" lIns="28575" tIns="89154" rIns="28575" bIns="28575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noProof="1">
                <a:latin typeface="Montserrat Medium" panose="00000600000000000000" pitchFamily="2" charset="0"/>
              </a:rPr>
              <a:t>Shape Municipios</a:t>
            </a:r>
          </a:p>
        </p:txBody>
      </p:sp>
      <p:sp>
        <p:nvSpPr>
          <p:cNvPr id="39" name="Freeform: Shape 105">
            <a:extLst>
              <a:ext uri="{FF2B5EF4-FFF2-40B4-BE49-F238E27FC236}">
                <a16:creationId xmlns:a16="http://schemas.microsoft.com/office/drawing/2014/main" id="{CDCA9C82-23D6-4BBE-99C5-C36939367B45}"/>
              </a:ext>
            </a:extLst>
          </p:cNvPr>
          <p:cNvSpPr/>
          <p:nvPr/>
        </p:nvSpPr>
        <p:spPr>
          <a:xfrm>
            <a:off x="6023053" y="1388540"/>
            <a:ext cx="1413053" cy="2880000"/>
          </a:xfrm>
          <a:custGeom>
            <a:avLst/>
            <a:gdLst>
              <a:gd name="connsiteX0" fmla="*/ 205467 w 1884071"/>
              <a:gd name="connsiteY0" fmla="*/ 555334 h 4655520"/>
              <a:gd name="connsiteX1" fmla="*/ 40107 w 1884071"/>
              <a:gd name="connsiteY1" fmla="*/ 720694 h 4655520"/>
              <a:gd name="connsiteX2" fmla="*/ 40107 w 1884071"/>
              <a:gd name="connsiteY2" fmla="*/ 4444441 h 4655520"/>
              <a:gd name="connsiteX3" fmla="*/ 205467 w 1884071"/>
              <a:gd name="connsiteY3" fmla="*/ 4609801 h 4655520"/>
              <a:gd name="connsiteX4" fmla="*/ 1678604 w 1884071"/>
              <a:gd name="connsiteY4" fmla="*/ 4609801 h 4655520"/>
              <a:gd name="connsiteX5" fmla="*/ 1843964 w 1884071"/>
              <a:gd name="connsiteY5" fmla="*/ 4444441 h 4655520"/>
              <a:gd name="connsiteX6" fmla="*/ 1843964 w 1884071"/>
              <a:gd name="connsiteY6" fmla="*/ 720694 h 4655520"/>
              <a:gd name="connsiteX7" fmla="*/ 1678604 w 1884071"/>
              <a:gd name="connsiteY7" fmla="*/ 555334 h 4655520"/>
              <a:gd name="connsiteX8" fmla="*/ 1110310 w 1884071"/>
              <a:gd name="connsiteY8" fmla="*/ 555334 h 4655520"/>
              <a:gd name="connsiteX9" fmla="*/ 942035 w 1884071"/>
              <a:gd name="connsiteY9" fmla="*/ 750213 h 4655520"/>
              <a:gd name="connsiteX10" fmla="*/ 773760 w 1884071"/>
              <a:gd name="connsiteY10" fmla="*/ 555334 h 4655520"/>
              <a:gd name="connsiteX11" fmla="*/ 176858 w 1884071"/>
              <a:gd name="connsiteY11" fmla="*/ 0 h 4655520"/>
              <a:gd name="connsiteX12" fmla="*/ 1707213 w 1884071"/>
              <a:gd name="connsiteY12" fmla="*/ 0 h 4655520"/>
              <a:gd name="connsiteX13" fmla="*/ 1884071 w 1884071"/>
              <a:gd name="connsiteY13" fmla="*/ 176858 h 4655520"/>
              <a:gd name="connsiteX14" fmla="*/ 1884071 w 1884071"/>
              <a:gd name="connsiteY14" fmla="*/ 4478662 h 4655520"/>
              <a:gd name="connsiteX15" fmla="*/ 1707213 w 1884071"/>
              <a:gd name="connsiteY15" fmla="*/ 4655520 h 4655520"/>
              <a:gd name="connsiteX16" fmla="*/ 176858 w 1884071"/>
              <a:gd name="connsiteY16" fmla="*/ 4655520 h 4655520"/>
              <a:gd name="connsiteX17" fmla="*/ 0 w 1884071"/>
              <a:gd name="connsiteY17" fmla="*/ 4478662 h 4655520"/>
              <a:gd name="connsiteX18" fmla="*/ 0 w 1884071"/>
              <a:gd name="connsiteY18" fmla="*/ 176858 h 4655520"/>
              <a:gd name="connsiteX19" fmla="*/ 176858 w 1884071"/>
              <a:gd name="connsiteY19" fmla="*/ 0 h 46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4071" h="4655520">
                <a:moveTo>
                  <a:pt x="205467" y="555334"/>
                </a:moveTo>
                <a:cubicBezTo>
                  <a:pt x="114141" y="555334"/>
                  <a:pt x="40107" y="629368"/>
                  <a:pt x="40107" y="720694"/>
                </a:cubicBezTo>
                <a:lnTo>
                  <a:pt x="40107" y="4444441"/>
                </a:lnTo>
                <a:cubicBezTo>
                  <a:pt x="40107" y="4535767"/>
                  <a:pt x="114141" y="4609801"/>
                  <a:pt x="205467" y="4609801"/>
                </a:cubicBezTo>
                <a:lnTo>
                  <a:pt x="1678604" y="4609801"/>
                </a:lnTo>
                <a:cubicBezTo>
                  <a:pt x="1769930" y="4609801"/>
                  <a:pt x="1843964" y="4535767"/>
                  <a:pt x="1843964" y="4444441"/>
                </a:cubicBezTo>
                <a:lnTo>
                  <a:pt x="1843964" y="720694"/>
                </a:lnTo>
                <a:cubicBezTo>
                  <a:pt x="1843964" y="629368"/>
                  <a:pt x="1769930" y="555334"/>
                  <a:pt x="1678604" y="555334"/>
                </a:cubicBezTo>
                <a:lnTo>
                  <a:pt x="1110310" y="555334"/>
                </a:lnTo>
                <a:lnTo>
                  <a:pt x="942035" y="750213"/>
                </a:lnTo>
                <a:lnTo>
                  <a:pt x="773760" y="555334"/>
                </a:lnTo>
                <a:close/>
                <a:moveTo>
                  <a:pt x="176858" y="0"/>
                </a:moveTo>
                <a:lnTo>
                  <a:pt x="1707213" y="0"/>
                </a:lnTo>
                <a:cubicBezTo>
                  <a:pt x="1804889" y="0"/>
                  <a:pt x="1884071" y="79182"/>
                  <a:pt x="1884071" y="176858"/>
                </a:cubicBezTo>
                <a:lnTo>
                  <a:pt x="1884071" y="4478662"/>
                </a:lnTo>
                <a:cubicBezTo>
                  <a:pt x="1884071" y="4576338"/>
                  <a:pt x="1804889" y="4655520"/>
                  <a:pt x="1707213" y="4655520"/>
                </a:cubicBezTo>
                <a:lnTo>
                  <a:pt x="176858" y="4655520"/>
                </a:lnTo>
                <a:cubicBezTo>
                  <a:pt x="79182" y="4655520"/>
                  <a:pt x="0" y="4576338"/>
                  <a:pt x="0" y="4478662"/>
                </a:cubicBezTo>
                <a:lnTo>
                  <a:pt x="0" y="176858"/>
                </a:lnTo>
                <a:cubicBezTo>
                  <a:pt x="0" y="79182"/>
                  <a:pt x="79182" y="0"/>
                  <a:pt x="17685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2700">
            <a:miter lim="400000"/>
          </a:ln>
        </p:spPr>
        <p:txBody>
          <a:bodyPr wrap="square" lIns="28575" tIns="89154" rIns="28575" bIns="28575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b="1" noProof="1">
                <a:solidFill>
                  <a:schemeClr val="bg1"/>
                </a:solidFill>
                <a:latin typeface="Montserrat Medium" panose="00000600000000000000" pitchFamily="2" charset="0"/>
              </a:rPr>
              <a:t>Base de Municipios</a:t>
            </a:r>
          </a:p>
        </p:txBody>
      </p:sp>
      <p:sp>
        <p:nvSpPr>
          <p:cNvPr id="41" name="Freeform: Shape 107">
            <a:extLst>
              <a:ext uri="{FF2B5EF4-FFF2-40B4-BE49-F238E27FC236}">
                <a16:creationId xmlns:a16="http://schemas.microsoft.com/office/drawing/2014/main" id="{B8BBB946-7BB1-4216-A534-989558E34DB5}"/>
              </a:ext>
            </a:extLst>
          </p:cNvPr>
          <p:cNvSpPr/>
          <p:nvPr/>
        </p:nvSpPr>
        <p:spPr>
          <a:xfrm>
            <a:off x="7646236" y="1388540"/>
            <a:ext cx="1413053" cy="2880000"/>
          </a:xfrm>
          <a:custGeom>
            <a:avLst/>
            <a:gdLst>
              <a:gd name="connsiteX0" fmla="*/ 205467 w 1884071"/>
              <a:gd name="connsiteY0" fmla="*/ 555334 h 4655520"/>
              <a:gd name="connsiteX1" fmla="*/ 40107 w 1884071"/>
              <a:gd name="connsiteY1" fmla="*/ 720694 h 4655520"/>
              <a:gd name="connsiteX2" fmla="*/ 40107 w 1884071"/>
              <a:gd name="connsiteY2" fmla="*/ 4444441 h 4655520"/>
              <a:gd name="connsiteX3" fmla="*/ 205467 w 1884071"/>
              <a:gd name="connsiteY3" fmla="*/ 4609801 h 4655520"/>
              <a:gd name="connsiteX4" fmla="*/ 1678604 w 1884071"/>
              <a:gd name="connsiteY4" fmla="*/ 4609801 h 4655520"/>
              <a:gd name="connsiteX5" fmla="*/ 1843964 w 1884071"/>
              <a:gd name="connsiteY5" fmla="*/ 4444441 h 4655520"/>
              <a:gd name="connsiteX6" fmla="*/ 1843964 w 1884071"/>
              <a:gd name="connsiteY6" fmla="*/ 720694 h 4655520"/>
              <a:gd name="connsiteX7" fmla="*/ 1678604 w 1884071"/>
              <a:gd name="connsiteY7" fmla="*/ 555334 h 4655520"/>
              <a:gd name="connsiteX8" fmla="*/ 1110310 w 1884071"/>
              <a:gd name="connsiteY8" fmla="*/ 555334 h 4655520"/>
              <a:gd name="connsiteX9" fmla="*/ 942035 w 1884071"/>
              <a:gd name="connsiteY9" fmla="*/ 750213 h 4655520"/>
              <a:gd name="connsiteX10" fmla="*/ 773760 w 1884071"/>
              <a:gd name="connsiteY10" fmla="*/ 555334 h 4655520"/>
              <a:gd name="connsiteX11" fmla="*/ 176858 w 1884071"/>
              <a:gd name="connsiteY11" fmla="*/ 0 h 4655520"/>
              <a:gd name="connsiteX12" fmla="*/ 1707213 w 1884071"/>
              <a:gd name="connsiteY12" fmla="*/ 0 h 4655520"/>
              <a:gd name="connsiteX13" fmla="*/ 1884071 w 1884071"/>
              <a:gd name="connsiteY13" fmla="*/ 176858 h 4655520"/>
              <a:gd name="connsiteX14" fmla="*/ 1884071 w 1884071"/>
              <a:gd name="connsiteY14" fmla="*/ 4478662 h 4655520"/>
              <a:gd name="connsiteX15" fmla="*/ 1707213 w 1884071"/>
              <a:gd name="connsiteY15" fmla="*/ 4655520 h 4655520"/>
              <a:gd name="connsiteX16" fmla="*/ 176858 w 1884071"/>
              <a:gd name="connsiteY16" fmla="*/ 4655520 h 4655520"/>
              <a:gd name="connsiteX17" fmla="*/ 0 w 1884071"/>
              <a:gd name="connsiteY17" fmla="*/ 4478662 h 4655520"/>
              <a:gd name="connsiteX18" fmla="*/ 0 w 1884071"/>
              <a:gd name="connsiteY18" fmla="*/ 176858 h 4655520"/>
              <a:gd name="connsiteX19" fmla="*/ 176858 w 1884071"/>
              <a:gd name="connsiteY19" fmla="*/ 0 h 46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84071" h="4655520">
                <a:moveTo>
                  <a:pt x="205467" y="555334"/>
                </a:moveTo>
                <a:cubicBezTo>
                  <a:pt x="114141" y="555334"/>
                  <a:pt x="40107" y="629368"/>
                  <a:pt x="40107" y="720694"/>
                </a:cubicBezTo>
                <a:lnTo>
                  <a:pt x="40107" y="4444441"/>
                </a:lnTo>
                <a:cubicBezTo>
                  <a:pt x="40107" y="4535767"/>
                  <a:pt x="114141" y="4609801"/>
                  <a:pt x="205467" y="4609801"/>
                </a:cubicBezTo>
                <a:lnTo>
                  <a:pt x="1678604" y="4609801"/>
                </a:lnTo>
                <a:cubicBezTo>
                  <a:pt x="1769930" y="4609801"/>
                  <a:pt x="1843964" y="4535767"/>
                  <a:pt x="1843964" y="4444441"/>
                </a:cubicBezTo>
                <a:lnTo>
                  <a:pt x="1843964" y="720694"/>
                </a:lnTo>
                <a:cubicBezTo>
                  <a:pt x="1843964" y="629368"/>
                  <a:pt x="1769930" y="555334"/>
                  <a:pt x="1678604" y="555334"/>
                </a:cubicBezTo>
                <a:lnTo>
                  <a:pt x="1110310" y="555334"/>
                </a:lnTo>
                <a:lnTo>
                  <a:pt x="942035" y="750213"/>
                </a:lnTo>
                <a:lnTo>
                  <a:pt x="773760" y="555334"/>
                </a:lnTo>
                <a:close/>
                <a:moveTo>
                  <a:pt x="176858" y="0"/>
                </a:moveTo>
                <a:lnTo>
                  <a:pt x="1707213" y="0"/>
                </a:lnTo>
                <a:cubicBezTo>
                  <a:pt x="1804889" y="0"/>
                  <a:pt x="1884071" y="79182"/>
                  <a:pt x="1884071" y="176858"/>
                </a:cubicBezTo>
                <a:lnTo>
                  <a:pt x="1884071" y="4478662"/>
                </a:lnTo>
                <a:cubicBezTo>
                  <a:pt x="1884071" y="4576338"/>
                  <a:pt x="1804889" y="4655520"/>
                  <a:pt x="1707213" y="4655520"/>
                </a:cubicBezTo>
                <a:lnTo>
                  <a:pt x="176858" y="4655520"/>
                </a:lnTo>
                <a:cubicBezTo>
                  <a:pt x="79182" y="4655520"/>
                  <a:pt x="0" y="4576338"/>
                  <a:pt x="0" y="4478662"/>
                </a:cubicBezTo>
                <a:lnTo>
                  <a:pt x="0" y="176858"/>
                </a:lnTo>
                <a:cubicBezTo>
                  <a:pt x="0" y="79182"/>
                  <a:pt x="79182" y="0"/>
                  <a:pt x="176858" y="0"/>
                </a:cubicBezTo>
                <a:close/>
              </a:path>
            </a:pathLst>
          </a:custGeom>
          <a:solidFill>
            <a:srgbClr val="3A577A"/>
          </a:solidFill>
          <a:ln w="12700">
            <a:miter lim="400000"/>
          </a:ln>
        </p:spPr>
        <p:txBody>
          <a:bodyPr wrap="square" lIns="28575" tIns="89154" rIns="28575" bIns="28575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noProof="1">
                <a:solidFill>
                  <a:schemeClr val="bg1"/>
                </a:solidFill>
                <a:latin typeface="Montserrat Medium" panose="00000600000000000000" pitchFamily="2" charset="0"/>
              </a:rPr>
              <a:t>Join</a:t>
            </a:r>
          </a:p>
        </p:txBody>
      </p:sp>
      <p:sp>
        <p:nvSpPr>
          <p:cNvPr id="42" name="TextBox 101">
            <a:extLst>
              <a:ext uri="{FF2B5EF4-FFF2-40B4-BE49-F238E27FC236}">
                <a16:creationId xmlns:a16="http://schemas.microsoft.com/office/drawing/2014/main" id="{B3A0D4AF-68A9-4A2D-B436-A01F74C2AFC1}"/>
              </a:ext>
            </a:extLst>
          </p:cNvPr>
          <p:cNvSpPr txBox="1"/>
          <p:nvPr/>
        </p:nvSpPr>
        <p:spPr>
          <a:xfrm>
            <a:off x="4537997" y="2523868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43" name="TextBox 114">
            <a:extLst>
              <a:ext uri="{FF2B5EF4-FFF2-40B4-BE49-F238E27FC236}">
                <a16:creationId xmlns:a16="http://schemas.microsoft.com/office/drawing/2014/main" id="{89644D75-57B1-4444-8899-B1AB2C8FACFF}"/>
              </a:ext>
            </a:extLst>
          </p:cNvPr>
          <p:cNvSpPr txBox="1"/>
          <p:nvPr/>
        </p:nvSpPr>
        <p:spPr>
          <a:xfrm>
            <a:off x="7784057" y="2045078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44" name="TextBox 115">
            <a:extLst>
              <a:ext uri="{FF2B5EF4-FFF2-40B4-BE49-F238E27FC236}">
                <a16:creationId xmlns:a16="http://schemas.microsoft.com/office/drawing/2014/main" id="{A20395D0-A63D-4518-944C-19A05E356031}"/>
              </a:ext>
            </a:extLst>
          </p:cNvPr>
          <p:cNvSpPr txBox="1"/>
          <p:nvPr/>
        </p:nvSpPr>
        <p:spPr>
          <a:xfrm>
            <a:off x="7784056" y="2516003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45" name="TextBox 115">
            <a:extLst>
              <a:ext uri="{FF2B5EF4-FFF2-40B4-BE49-F238E27FC236}">
                <a16:creationId xmlns:a16="http://schemas.microsoft.com/office/drawing/2014/main" id="{CEDE8F41-ACFD-473E-B059-E468D2779910}"/>
              </a:ext>
            </a:extLst>
          </p:cNvPr>
          <p:cNvSpPr txBox="1"/>
          <p:nvPr/>
        </p:nvSpPr>
        <p:spPr>
          <a:xfrm>
            <a:off x="7784055" y="3010196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1 000</a:t>
            </a:r>
          </a:p>
        </p:txBody>
      </p:sp>
      <p:sp>
        <p:nvSpPr>
          <p:cNvPr id="46" name="TextBox 115">
            <a:extLst>
              <a:ext uri="{FF2B5EF4-FFF2-40B4-BE49-F238E27FC236}">
                <a16:creationId xmlns:a16="http://schemas.microsoft.com/office/drawing/2014/main" id="{AC2B606A-7996-41C2-B867-D7FD9E7233AC}"/>
              </a:ext>
            </a:extLst>
          </p:cNvPr>
          <p:cNvSpPr txBox="1"/>
          <p:nvPr/>
        </p:nvSpPr>
        <p:spPr>
          <a:xfrm>
            <a:off x="7784054" y="3471486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sp>
        <p:nvSpPr>
          <p:cNvPr id="47" name="TextBox 115">
            <a:extLst>
              <a:ext uri="{FF2B5EF4-FFF2-40B4-BE49-F238E27FC236}">
                <a16:creationId xmlns:a16="http://schemas.microsoft.com/office/drawing/2014/main" id="{2C7C4CEA-4346-438F-A16D-0B4255B65AA7}"/>
              </a:ext>
            </a:extLst>
          </p:cNvPr>
          <p:cNvSpPr txBox="1"/>
          <p:nvPr/>
        </p:nvSpPr>
        <p:spPr>
          <a:xfrm>
            <a:off x="7784053" y="3937220"/>
            <a:ext cx="1137409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noProof="1">
                <a:latin typeface="Montserrat Medium" panose="00000600000000000000" pitchFamily="2" charset="0"/>
              </a:rPr>
              <a:t>2 469</a:t>
            </a:r>
          </a:p>
        </p:txBody>
      </p:sp>
      <p:pic>
        <p:nvPicPr>
          <p:cNvPr id="1026" name="Picture 2" descr="RPubs - Joining Data in R with dplyr">
            <a:extLst>
              <a:ext uri="{FF2B5EF4-FFF2-40B4-BE49-F238E27FC236}">
                <a16:creationId xmlns:a16="http://schemas.microsoft.com/office/drawing/2014/main" id="{2D307A17-61D7-4969-9F17-B644150D5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65" y="4520860"/>
            <a:ext cx="33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4E117367-161D-41A9-A151-88B9E6255092}"/>
              </a:ext>
            </a:extLst>
          </p:cNvPr>
          <p:cNvSpPr txBox="1"/>
          <p:nvPr/>
        </p:nvSpPr>
        <p:spPr>
          <a:xfrm>
            <a:off x="8564452" y="6325357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Manipulación de datos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FB6EFC0-F5EF-453A-B88E-661D0A141B8A}"/>
              </a:ext>
            </a:extLst>
          </p:cNvPr>
          <p:cNvSpPr txBox="1"/>
          <p:nvPr/>
        </p:nvSpPr>
        <p:spPr>
          <a:xfrm rot="16200000">
            <a:off x="9738005" y="4370174"/>
            <a:ext cx="4187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Aspectos básicos</a:t>
            </a:r>
          </a:p>
        </p:txBody>
      </p:sp>
    </p:spTree>
    <p:extLst>
      <p:ext uri="{BB962C8B-B14F-4D97-AF65-F5344CB8AC3E}">
        <p14:creationId xmlns:p14="http://schemas.microsoft.com/office/powerpoint/2010/main" val="40467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B62B7A5-E9C2-44B7-AA16-53D7A3B0ED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3800" y="342138"/>
            <a:ext cx="1247611" cy="1440000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76F4BFE-4A82-4E0C-AB8F-11F4D1960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84383"/>
              </p:ext>
            </p:extLst>
          </p:nvPr>
        </p:nvGraphicFramePr>
        <p:xfrm>
          <a:off x="830526" y="1112938"/>
          <a:ext cx="6303645" cy="1828800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1108515">
                  <a:extLst>
                    <a:ext uri="{9D8B030D-6E8A-4147-A177-3AD203B41FA5}">
                      <a16:colId xmlns:a16="http://schemas.microsoft.com/office/drawing/2014/main" val="1394448581"/>
                    </a:ext>
                  </a:extLst>
                </a:gridCol>
                <a:gridCol w="5195130">
                  <a:extLst>
                    <a:ext uri="{9D8B030D-6E8A-4147-A177-3AD203B41FA5}">
                      <a16:colId xmlns:a16="http://schemas.microsoft.com/office/drawing/2014/main" val="403707703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Paquete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Título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3888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cartography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Cartografía Temática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4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39373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ggplot2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Crea visualizaciones de datos elegantes utilizando la gramática de los gráficos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34824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googleway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Accede a las API de Google </a:t>
                      </a:r>
                      <a:r>
                        <a:rPr lang="es-ES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Maps</a:t>
                      </a:r>
                      <a:r>
                        <a:rPr lang="es-ES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 para recuperar datos y trazar mapas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5242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ggspatial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Datos espaciales para ggplot2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17509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leaflet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Crea mapas web interactivos con Leaflet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1367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mapview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Visualización interactiva de datos espaciales en R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02006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plotly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Crea gráficos web interactivos a través de 'plotly.js'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7186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rasterVis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Métodos de visualización para datos ráster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64407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tmap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Mapas Temáticos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410179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0DDE815-EC70-4D85-820B-EDE87CE53ABF}"/>
              </a:ext>
            </a:extLst>
          </p:cNvPr>
          <p:cNvSpPr txBox="1"/>
          <p:nvPr/>
        </p:nvSpPr>
        <p:spPr>
          <a:xfrm rot="16200000">
            <a:off x="10598616" y="5264615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Mapas en 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D6593B-EF42-4D38-AD89-04D1F35D30A3}"/>
              </a:ext>
            </a:extLst>
          </p:cNvPr>
          <p:cNvSpPr txBox="1"/>
          <p:nvPr/>
        </p:nvSpPr>
        <p:spPr>
          <a:xfrm>
            <a:off x="830526" y="555585"/>
            <a:ext cx="4062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Paquetes generales de mapeo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019B07-01A6-4079-84EB-6D6C5DF9D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033" y="378810"/>
            <a:ext cx="1243165" cy="1440000"/>
          </a:xfrm>
          <a:prstGeom prst="rect">
            <a:avLst/>
          </a:prstGeom>
        </p:spPr>
      </p:pic>
      <p:pic>
        <p:nvPicPr>
          <p:cNvPr id="8194" name="Picture 2" descr="Librería de R para la visualización datos espaciales: “leaflem”">
            <a:extLst>
              <a:ext uri="{FF2B5EF4-FFF2-40B4-BE49-F238E27FC236}">
                <a16:creationId xmlns:a16="http://schemas.microsoft.com/office/drawing/2014/main" id="{47CB1363-0866-4300-AF00-B349B7D65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282" y="1409081"/>
            <a:ext cx="124433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923270-35BF-43BC-9733-1FA505ADA82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7700" y="1409081"/>
            <a:ext cx="1440000" cy="1440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53BC0FE-6432-47A3-9EB2-04E390321D51}"/>
              </a:ext>
            </a:extLst>
          </p:cNvPr>
          <p:cNvSpPr/>
          <p:nvPr/>
        </p:nvSpPr>
        <p:spPr>
          <a:xfrm>
            <a:off x="830526" y="1517904"/>
            <a:ext cx="6303645" cy="180000"/>
          </a:xfrm>
          <a:prstGeom prst="rect">
            <a:avLst/>
          </a:prstGeom>
          <a:noFill/>
          <a:ln w="15875">
            <a:solidFill>
              <a:srgbClr val="7B35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3BDDA93-A930-4A2A-9369-7693D4E370D6}"/>
              </a:ext>
            </a:extLst>
          </p:cNvPr>
          <p:cNvSpPr/>
          <p:nvPr/>
        </p:nvSpPr>
        <p:spPr>
          <a:xfrm>
            <a:off x="830525" y="1868842"/>
            <a:ext cx="6303645" cy="180000"/>
          </a:xfrm>
          <a:prstGeom prst="rect">
            <a:avLst/>
          </a:prstGeom>
          <a:noFill/>
          <a:ln w="15875">
            <a:solidFill>
              <a:srgbClr val="7B35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1B0DCE0-D802-4167-9623-07B5C06DDEC9}"/>
              </a:ext>
            </a:extLst>
          </p:cNvPr>
          <p:cNvSpPr/>
          <p:nvPr/>
        </p:nvSpPr>
        <p:spPr>
          <a:xfrm>
            <a:off x="830525" y="2770235"/>
            <a:ext cx="6303645" cy="180000"/>
          </a:xfrm>
          <a:prstGeom prst="rect">
            <a:avLst/>
          </a:prstGeom>
          <a:noFill/>
          <a:ln w="15875">
            <a:solidFill>
              <a:srgbClr val="7B35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880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CF85D20-192C-4471-965D-8CD063D2F1CA}"/>
              </a:ext>
            </a:extLst>
          </p:cNvPr>
          <p:cNvSpPr txBox="1"/>
          <p:nvPr/>
        </p:nvSpPr>
        <p:spPr>
          <a:xfrm rot="16200000">
            <a:off x="9509710" y="4186595"/>
            <a:ext cx="4758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ggplot2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3AAC693-7CD7-4BBD-B5C6-1B6EE492E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35" y="944528"/>
            <a:ext cx="8276037" cy="3939881"/>
          </a:xfrm>
          <a:prstGeom prst="rect">
            <a:avLst/>
          </a:prstGeom>
        </p:spPr>
      </p:pic>
      <p:sp>
        <p:nvSpPr>
          <p:cNvPr id="7" name="Shape">
            <a:extLst>
              <a:ext uri="{FF2B5EF4-FFF2-40B4-BE49-F238E27FC236}">
                <a16:creationId xmlns:a16="http://schemas.microsoft.com/office/drawing/2014/main" id="{AF5A28AF-51E3-4500-A54B-1957847E9D53}"/>
              </a:ext>
            </a:extLst>
          </p:cNvPr>
          <p:cNvSpPr/>
          <p:nvPr/>
        </p:nvSpPr>
        <p:spPr>
          <a:xfrm>
            <a:off x="3532042" y="334927"/>
            <a:ext cx="1545771" cy="137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74" extrusionOk="0">
                <a:moveTo>
                  <a:pt x="19" y="10131"/>
                </a:moveTo>
                <a:cubicBezTo>
                  <a:pt x="43" y="10354"/>
                  <a:pt x="92" y="10550"/>
                  <a:pt x="140" y="10774"/>
                </a:cubicBezTo>
                <a:cubicBezTo>
                  <a:pt x="237" y="11194"/>
                  <a:pt x="406" y="11557"/>
                  <a:pt x="599" y="11921"/>
                </a:cubicBezTo>
                <a:cubicBezTo>
                  <a:pt x="792" y="12285"/>
                  <a:pt x="1010" y="12621"/>
                  <a:pt x="1276" y="12928"/>
                </a:cubicBezTo>
                <a:cubicBezTo>
                  <a:pt x="1541" y="13236"/>
                  <a:pt x="1831" y="13516"/>
                  <a:pt x="2121" y="13768"/>
                </a:cubicBezTo>
                <a:cubicBezTo>
                  <a:pt x="2411" y="14020"/>
                  <a:pt x="2701" y="14243"/>
                  <a:pt x="3015" y="14439"/>
                </a:cubicBezTo>
                <a:cubicBezTo>
                  <a:pt x="3354" y="14663"/>
                  <a:pt x="3692" y="14831"/>
                  <a:pt x="4054" y="14999"/>
                </a:cubicBezTo>
                <a:cubicBezTo>
                  <a:pt x="4417" y="15167"/>
                  <a:pt x="4779" y="15279"/>
                  <a:pt x="5141" y="15391"/>
                </a:cubicBezTo>
                <a:cubicBezTo>
                  <a:pt x="5528" y="15503"/>
                  <a:pt x="5915" y="15558"/>
                  <a:pt x="6301" y="15586"/>
                </a:cubicBezTo>
                <a:cubicBezTo>
                  <a:pt x="6688" y="15642"/>
                  <a:pt x="7074" y="15614"/>
                  <a:pt x="7461" y="15614"/>
                </a:cubicBezTo>
                <a:cubicBezTo>
                  <a:pt x="7654" y="15614"/>
                  <a:pt x="7872" y="15586"/>
                  <a:pt x="8065" y="15586"/>
                </a:cubicBezTo>
                <a:cubicBezTo>
                  <a:pt x="8234" y="15558"/>
                  <a:pt x="8379" y="15558"/>
                  <a:pt x="8548" y="15531"/>
                </a:cubicBezTo>
                <a:cubicBezTo>
                  <a:pt x="8524" y="15642"/>
                  <a:pt x="8500" y="15782"/>
                  <a:pt x="8476" y="15894"/>
                </a:cubicBezTo>
                <a:cubicBezTo>
                  <a:pt x="8427" y="16118"/>
                  <a:pt x="8355" y="16342"/>
                  <a:pt x="8282" y="16538"/>
                </a:cubicBezTo>
                <a:cubicBezTo>
                  <a:pt x="8162" y="16846"/>
                  <a:pt x="8041" y="17125"/>
                  <a:pt x="7896" y="17405"/>
                </a:cubicBezTo>
                <a:cubicBezTo>
                  <a:pt x="7751" y="17685"/>
                  <a:pt x="7582" y="17965"/>
                  <a:pt x="7388" y="18245"/>
                </a:cubicBezTo>
                <a:cubicBezTo>
                  <a:pt x="7171" y="18552"/>
                  <a:pt x="6954" y="18832"/>
                  <a:pt x="6712" y="19112"/>
                </a:cubicBezTo>
                <a:cubicBezTo>
                  <a:pt x="6470" y="19392"/>
                  <a:pt x="6205" y="19671"/>
                  <a:pt x="5915" y="19923"/>
                </a:cubicBezTo>
                <a:cubicBezTo>
                  <a:pt x="5721" y="20091"/>
                  <a:pt x="5504" y="20259"/>
                  <a:pt x="5311" y="20399"/>
                </a:cubicBezTo>
                <a:cubicBezTo>
                  <a:pt x="5093" y="20539"/>
                  <a:pt x="4876" y="20679"/>
                  <a:pt x="4634" y="20791"/>
                </a:cubicBezTo>
                <a:cubicBezTo>
                  <a:pt x="4489" y="20875"/>
                  <a:pt x="4320" y="20931"/>
                  <a:pt x="4175" y="20986"/>
                </a:cubicBezTo>
                <a:cubicBezTo>
                  <a:pt x="4006" y="21042"/>
                  <a:pt x="3837" y="21098"/>
                  <a:pt x="3668" y="21126"/>
                </a:cubicBezTo>
                <a:cubicBezTo>
                  <a:pt x="3644" y="21126"/>
                  <a:pt x="3619" y="21154"/>
                  <a:pt x="3595" y="21182"/>
                </a:cubicBezTo>
                <a:cubicBezTo>
                  <a:pt x="3499" y="21210"/>
                  <a:pt x="3402" y="21210"/>
                  <a:pt x="3329" y="21238"/>
                </a:cubicBezTo>
                <a:cubicBezTo>
                  <a:pt x="3257" y="21238"/>
                  <a:pt x="3233" y="21322"/>
                  <a:pt x="3233" y="21406"/>
                </a:cubicBezTo>
                <a:cubicBezTo>
                  <a:pt x="3233" y="21490"/>
                  <a:pt x="3305" y="21574"/>
                  <a:pt x="3378" y="21574"/>
                </a:cubicBezTo>
                <a:cubicBezTo>
                  <a:pt x="3426" y="21574"/>
                  <a:pt x="3450" y="21574"/>
                  <a:pt x="3499" y="21574"/>
                </a:cubicBezTo>
                <a:cubicBezTo>
                  <a:pt x="3523" y="21574"/>
                  <a:pt x="3523" y="21574"/>
                  <a:pt x="3547" y="21574"/>
                </a:cubicBezTo>
                <a:cubicBezTo>
                  <a:pt x="3595" y="21574"/>
                  <a:pt x="3644" y="21574"/>
                  <a:pt x="3668" y="21574"/>
                </a:cubicBezTo>
                <a:cubicBezTo>
                  <a:pt x="3813" y="21574"/>
                  <a:pt x="3982" y="21518"/>
                  <a:pt x="4127" y="21490"/>
                </a:cubicBezTo>
                <a:cubicBezTo>
                  <a:pt x="4320" y="21462"/>
                  <a:pt x="4489" y="21378"/>
                  <a:pt x="4658" y="21322"/>
                </a:cubicBezTo>
                <a:cubicBezTo>
                  <a:pt x="4707" y="21294"/>
                  <a:pt x="4779" y="21294"/>
                  <a:pt x="4827" y="21266"/>
                </a:cubicBezTo>
                <a:cubicBezTo>
                  <a:pt x="5117" y="21154"/>
                  <a:pt x="5431" y="21042"/>
                  <a:pt x="5721" y="20930"/>
                </a:cubicBezTo>
                <a:cubicBezTo>
                  <a:pt x="5842" y="20875"/>
                  <a:pt x="5963" y="20819"/>
                  <a:pt x="6084" y="20763"/>
                </a:cubicBezTo>
                <a:cubicBezTo>
                  <a:pt x="6277" y="20679"/>
                  <a:pt x="6446" y="20595"/>
                  <a:pt x="6639" y="20511"/>
                </a:cubicBezTo>
                <a:cubicBezTo>
                  <a:pt x="6978" y="20343"/>
                  <a:pt x="7316" y="20147"/>
                  <a:pt x="7654" y="19951"/>
                </a:cubicBezTo>
                <a:cubicBezTo>
                  <a:pt x="7993" y="19755"/>
                  <a:pt x="8307" y="19532"/>
                  <a:pt x="8621" y="19280"/>
                </a:cubicBezTo>
                <a:cubicBezTo>
                  <a:pt x="8766" y="19168"/>
                  <a:pt x="8911" y="19056"/>
                  <a:pt x="9080" y="18916"/>
                </a:cubicBezTo>
                <a:cubicBezTo>
                  <a:pt x="9225" y="18776"/>
                  <a:pt x="9394" y="18664"/>
                  <a:pt x="9539" y="18524"/>
                </a:cubicBezTo>
                <a:cubicBezTo>
                  <a:pt x="9756" y="18328"/>
                  <a:pt x="9950" y="18133"/>
                  <a:pt x="10143" y="17937"/>
                </a:cubicBezTo>
                <a:cubicBezTo>
                  <a:pt x="10336" y="17741"/>
                  <a:pt x="10505" y="17517"/>
                  <a:pt x="10674" y="17293"/>
                </a:cubicBezTo>
                <a:cubicBezTo>
                  <a:pt x="10844" y="17041"/>
                  <a:pt x="10964" y="16790"/>
                  <a:pt x="11085" y="16510"/>
                </a:cubicBezTo>
                <a:cubicBezTo>
                  <a:pt x="11109" y="16482"/>
                  <a:pt x="11109" y="16426"/>
                  <a:pt x="11133" y="16398"/>
                </a:cubicBezTo>
                <a:cubicBezTo>
                  <a:pt x="11182" y="16426"/>
                  <a:pt x="11230" y="16454"/>
                  <a:pt x="11303" y="16510"/>
                </a:cubicBezTo>
                <a:cubicBezTo>
                  <a:pt x="11472" y="16622"/>
                  <a:pt x="11665" y="16678"/>
                  <a:pt x="11858" y="16762"/>
                </a:cubicBezTo>
                <a:cubicBezTo>
                  <a:pt x="12027" y="16846"/>
                  <a:pt x="12197" y="16901"/>
                  <a:pt x="12366" y="16957"/>
                </a:cubicBezTo>
                <a:cubicBezTo>
                  <a:pt x="12559" y="17013"/>
                  <a:pt x="12752" y="17069"/>
                  <a:pt x="12970" y="17097"/>
                </a:cubicBezTo>
                <a:cubicBezTo>
                  <a:pt x="13066" y="17125"/>
                  <a:pt x="13187" y="17125"/>
                  <a:pt x="13284" y="17125"/>
                </a:cubicBezTo>
                <a:cubicBezTo>
                  <a:pt x="13550" y="17125"/>
                  <a:pt x="13839" y="17069"/>
                  <a:pt x="14105" y="17013"/>
                </a:cubicBezTo>
                <a:cubicBezTo>
                  <a:pt x="14274" y="16957"/>
                  <a:pt x="14444" y="16929"/>
                  <a:pt x="14613" y="16845"/>
                </a:cubicBezTo>
                <a:cubicBezTo>
                  <a:pt x="14806" y="16762"/>
                  <a:pt x="14975" y="16678"/>
                  <a:pt x="15168" y="16594"/>
                </a:cubicBezTo>
                <a:cubicBezTo>
                  <a:pt x="15507" y="16426"/>
                  <a:pt x="15821" y="16202"/>
                  <a:pt x="16135" y="15978"/>
                </a:cubicBezTo>
                <a:cubicBezTo>
                  <a:pt x="16449" y="15754"/>
                  <a:pt x="16739" y="15502"/>
                  <a:pt x="17029" y="15223"/>
                </a:cubicBezTo>
                <a:cubicBezTo>
                  <a:pt x="17319" y="14943"/>
                  <a:pt x="17584" y="14663"/>
                  <a:pt x="17874" y="14383"/>
                </a:cubicBezTo>
                <a:cubicBezTo>
                  <a:pt x="18140" y="14076"/>
                  <a:pt x="18406" y="13768"/>
                  <a:pt x="18648" y="13460"/>
                </a:cubicBezTo>
                <a:cubicBezTo>
                  <a:pt x="18889" y="13152"/>
                  <a:pt x="19131" y="12816"/>
                  <a:pt x="19372" y="12481"/>
                </a:cubicBezTo>
                <a:cubicBezTo>
                  <a:pt x="19614" y="12145"/>
                  <a:pt x="19831" y="11809"/>
                  <a:pt x="20025" y="11445"/>
                </a:cubicBezTo>
                <a:cubicBezTo>
                  <a:pt x="20435" y="10746"/>
                  <a:pt x="20798" y="9963"/>
                  <a:pt x="21064" y="9179"/>
                </a:cubicBezTo>
                <a:cubicBezTo>
                  <a:pt x="21329" y="8340"/>
                  <a:pt x="21499" y="7472"/>
                  <a:pt x="21547" y="6605"/>
                </a:cubicBezTo>
                <a:cubicBezTo>
                  <a:pt x="21571" y="6157"/>
                  <a:pt x="21547" y="5710"/>
                  <a:pt x="21499" y="5290"/>
                </a:cubicBezTo>
                <a:cubicBezTo>
                  <a:pt x="21426" y="4870"/>
                  <a:pt x="21329" y="4479"/>
                  <a:pt x="21184" y="4087"/>
                </a:cubicBezTo>
                <a:cubicBezTo>
                  <a:pt x="21039" y="3723"/>
                  <a:pt x="20870" y="3359"/>
                  <a:pt x="20653" y="3052"/>
                </a:cubicBezTo>
                <a:cubicBezTo>
                  <a:pt x="20435" y="2716"/>
                  <a:pt x="20194" y="2436"/>
                  <a:pt x="19928" y="2156"/>
                </a:cubicBezTo>
                <a:cubicBezTo>
                  <a:pt x="19372" y="1597"/>
                  <a:pt x="18720" y="1205"/>
                  <a:pt x="18019" y="897"/>
                </a:cubicBezTo>
                <a:cubicBezTo>
                  <a:pt x="17681" y="729"/>
                  <a:pt x="17319" y="618"/>
                  <a:pt x="16956" y="506"/>
                </a:cubicBezTo>
                <a:cubicBezTo>
                  <a:pt x="16594" y="394"/>
                  <a:pt x="16207" y="310"/>
                  <a:pt x="15845" y="226"/>
                </a:cubicBezTo>
                <a:cubicBezTo>
                  <a:pt x="15072" y="86"/>
                  <a:pt x="14299" y="2"/>
                  <a:pt x="13501" y="2"/>
                </a:cubicBezTo>
                <a:cubicBezTo>
                  <a:pt x="11931" y="-26"/>
                  <a:pt x="10360" y="254"/>
                  <a:pt x="8838" y="701"/>
                </a:cubicBezTo>
                <a:cubicBezTo>
                  <a:pt x="8089" y="925"/>
                  <a:pt x="7364" y="1205"/>
                  <a:pt x="6664" y="1541"/>
                </a:cubicBezTo>
                <a:cubicBezTo>
                  <a:pt x="5939" y="1877"/>
                  <a:pt x="5238" y="2240"/>
                  <a:pt x="4562" y="2688"/>
                </a:cubicBezTo>
                <a:cubicBezTo>
                  <a:pt x="3257" y="3527"/>
                  <a:pt x="2025" y="4563"/>
                  <a:pt x="1131" y="5962"/>
                </a:cubicBezTo>
                <a:cubicBezTo>
                  <a:pt x="696" y="6661"/>
                  <a:pt x="382" y="7416"/>
                  <a:pt x="213" y="8256"/>
                </a:cubicBezTo>
                <a:cubicBezTo>
                  <a:pt x="140" y="8676"/>
                  <a:pt x="92" y="9123"/>
                  <a:pt x="92" y="9571"/>
                </a:cubicBezTo>
                <a:cubicBezTo>
                  <a:pt x="-29" y="9711"/>
                  <a:pt x="-5" y="9935"/>
                  <a:pt x="19" y="10131"/>
                </a:cubicBezTo>
                <a:close/>
                <a:moveTo>
                  <a:pt x="648" y="8843"/>
                </a:moveTo>
                <a:cubicBezTo>
                  <a:pt x="696" y="8396"/>
                  <a:pt x="817" y="7976"/>
                  <a:pt x="962" y="7556"/>
                </a:cubicBezTo>
                <a:cubicBezTo>
                  <a:pt x="1155" y="7053"/>
                  <a:pt x="1421" y="6577"/>
                  <a:pt x="1711" y="6130"/>
                </a:cubicBezTo>
                <a:cubicBezTo>
                  <a:pt x="2121" y="5514"/>
                  <a:pt x="2629" y="4954"/>
                  <a:pt x="3160" y="4479"/>
                </a:cubicBezTo>
                <a:cubicBezTo>
                  <a:pt x="3692" y="4031"/>
                  <a:pt x="4247" y="3611"/>
                  <a:pt x="4803" y="3248"/>
                </a:cubicBezTo>
                <a:cubicBezTo>
                  <a:pt x="5383" y="2856"/>
                  <a:pt x="6011" y="2520"/>
                  <a:pt x="6615" y="2212"/>
                </a:cubicBezTo>
                <a:cubicBezTo>
                  <a:pt x="8113" y="1485"/>
                  <a:pt x="9684" y="953"/>
                  <a:pt x="11278" y="702"/>
                </a:cubicBezTo>
                <a:cubicBezTo>
                  <a:pt x="12607" y="506"/>
                  <a:pt x="13960" y="478"/>
                  <a:pt x="15289" y="674"/>
                </a:cubicBezTo>
                <a:cubicBezTo>
                  <a:pt x="15748" y="757"/>
                  <a:pt x="16183" y="841"/>
                  <a:pt x="16618" y="981"/>
                </a:cubicBezTo>
                <a:cubicBezTo>
                  <a:pt x="17053" y="1093"/>
                  <a:pt x="17488" y="1261"/>
                  <a:pt x="17898" y="1457"/>
                </a:cubicBezTo>
                <a:cubicBezTo>
                  <a:pt x="18406" y="1709"/>
                  <a:pt x="18889" y="2017"/>
                  <a:pt x="19300" y="2408"/>
                </a:cubicBezTo>
                <a:cubicBezTo>
                  <a:pt x="19590" y="2688"/>
                  <a:pt x="19880" y="2996"/>
                  <a:pt x="20121" y="3360"/>
                </a:cubicBezTo>
                <a:cubicBezTo>
                  <a:pt x="20315" y="3667"/>
                  <a:pt x="20484" y="4003"/>
                  <a:pt x="20629" y="4339"/>
                </a:cubicBezTo>
                <a:cubicBezTo>
                  <a:pt x="20774" y="4731"/>
                  <a:pt x="20870" y="5150"/>
                  <a:pt x="20919" y="5598"/>
                </a:cubicBezTo>
                <a:cubicBezTo>
                  <a:pt x="20967" y="6157"/>
                  <a:pt x="20967" y="6745"/>
                  <a:pt x="20894" y="7305"/>
                </a:cubicBezTo>
                <a:cubicBezTo>
                  <a:pt x="20798" y="8060"/>
                  <a:pt x="20629" y="8788"/>
                  <a:pt x="20363" y="9487"/>
                </a:cubicBezTo>
                <a:cubicBezTo>
                  <a:pt x="20194" y="9963"/>
                  <a:pt x="19976" y="10438"/>
                  <a:pt x="19735" y="10914"/>
                </a:cubicBezTo>
                <a:cubicBezTo>
                  <a:pt x="19493" y="11362"/>
                  <a:pt x="19227" y="11809"/>
                  <a:pt x="18937" y="12229"/>
                </a:cubicBezTo>
                <a:cubicBezTo>
                  <a:pt x="18237" y="13264"/>
                  <a:pt x="17439" y="14243"/>
                  <a:pt x="16545" y="15055"/>
                </a:cubicBezTo>
                <a:cubicBezTo>
                  <a:pt x="16038" y="15503"/>
                  <a:pt x="15507" y="15866"/>
                  <a:pt x="14927" y="16146"/>
                </a:cubicBezTo>
                <a:cubicBezTo>
                  <a:pt x="14782" y="16230"/>
                  <a:pt x="14613" y="16286"/>
                  <a:pt x="14443" y="16342"/>
                </a:cubicBezTo>
                <a:cubicBezTo>
                  <a:pt x="14274" y="16398"/>
                  <a:pt x="14081" y="16454"/>
                  <a:pt x="13888" y="16482"/>
                </a:cubicBezTo>
                <a:cubicBezTo>
                  <a:pt x="13598" y="16510"/>
                  <a:pt x="13308" y="16538"/>
                  <a:pt x="13018" y="16510"/>
                </a:cubicBezTo>
                <a:cubicBezTo>
                  <a:pt x="12728" y="16454"/>
                  <a:pt x="12438" y="16342"/>
                  <a:pt x="12172" y="16230"/>
                </a:cubicBezTo>
                <a:cubicBezTo>
                  <a:pt x="11907" y="16090"/>
                  <a:pt x="11665" y="15950"/>
                  <a:pt x="11447" y="15782"/>
                </a:cubicBezTo>
                <a:cubicBezTo>
                  <a:pt x="11423" y="15754"/>
                  <a:pt x="11399" y="15726"/>
                  <a:pt x="11375" y="15698"/>
                </a:cubicBezTo>
                <a:cubicBezTo>
                  <a:pt x="11375" y="15698"/>
                  <a:pt x="11375" y="15670"/>
                  <a:pt x="11351" y="15670"/>
                </a:cubicBezTo>
                <a:cubicBezTo>
                  <a:pt x="11327" y="15614"/>
                  <a:pt x="11303" y="15586"/>
                  <a:pt x="11278" y="15558"/>
                </a:cubicBezTo>
                <a:cubicBezTo>
                  <a:pt x="11278" y="15531"/>
                  <a:pt x="11278" y="15503"/>
                  <a:pt x="11278" y="15447"/>
                </a:cubicBezTo>
                <a:cubicBezTo>
                  <a:pt x="11278" y="15363"/>
                  <a:pt x="11254" y="15279"/>
                  <a:pt x="11230" y="15223"/>
                </a:cubicBezTo>
                <a:cubicBezTo>
                  <a:pt x="11158" y="15083"/>
                  <a:pt x="11037" y="14999"/>
                  <a:pt x="10892" y="14999"/>
                </a:cubicBezTo>
                <a:cubicBezTo>
                  <a:pt x="10747" y="14999"/>
                  <a:pt x="10626" y="15083"/>
                  <a:pt x="10554" y="15223"/>
                </a:cubicBezTo>
                <a:cubicBezTo>
                  <a:pt x="10529" y="15279"/>
                  <a:pt x="10505" y="15363"/>
                  <a:pt x="10505" y="15447"/>
                </a:cubicBezTo>
                <a:cubicBezTo>
                  <a:pt x="10505" y="15503"/>
                  <a:pt x="10505" y="15558"/>
                  <a:pt x="10529" y="15586"/>
                </a:cubicBezTo>
                <a:cubicBezTo>
                  <a:pt x="10529" y="15670"/>
                  <a:pt x="10529" y="15726"/>
                  <a:pt x="10529" y="15810"/>
                </a:cubicBezTo>
                <a:cubicBezTo>
                  <a:pt x="10481" y="16090"/>
                  <a:pt x="10433" y="16370"/>
                  <a:pt x="10336" y="16650"/>
                </a:cubicBezTo>
                <a:cubicBezTo>
                  <a:pt x="10239" y="16874"/>
                  <a:pt x="10119" y="17097"/>
                  <a:pt x="9998" y="17293"/>
                </a:cubicBezTo>
                <a:cubicBezTo>
                  <a:pt x="9925" y="17405"/>
                  <a:pt x="9853" y="17489"/>
                  <a:pt x="9780" y="17601"/>
                </a:cubicBezTo>
                <a:cubicBezTo>
                  <a:pt x="9684" y="17741"/>
                  <a:pt x="9587" y="17853"/>
                  <a:pt x="9466" y="17965"/>
                </a:cubicBezTo>
                <a:cubicBezTo>
                  <a:pt x="9273" y="18189"/>
                  <a:pt x="9056" y="18384"/>
                  <a:pt x="8814" y="18608"/>
                </a:cubicBezTo>
                <a:cubicBezTo>
                  <a:pt x="8427" y="18944"/>
                  <a:pt x="8041" y="19280"/>
                  <a:pt x="7606" y="19560"/>
                </a:cubicBezTo>
                <a:cubicBezTo>
                  <a:pt x="7171" y="19839"/>
                  <a:pt x="6736" y="20091"/>
                  <a:pt x="6277" y="20315"/>
                </a:cubicBezTo>
                <a:cubicBezTo>
                  <a:pt x="6011" y="20455"/>
                  <a:pt x="5745" y="20567"/>
                  <a:pt x="5456" y="20679"/>
                </a:cubicBezTo>
                <a:cubicBezTo>
                  <a:pt x="5480" y="20679"/>
                  <a:pt x="5480" y="20651"/>
                  <a:pt x="5504" y="20651"/>
                </a:cubicBezTo>
                <a:cubicBezTo>
                  <a:pt x="5794" y="20427"/>
                  <a:pt x="6060" y="20203"/>
                  <a:pt x="6325" y="19951"/>
                </a:cubicBezTo>
                <a:cubicBezTo>
                  <a:pt x="6591" y="19699"/>
                  <a:pt x="6833" y="19420"/>
                  <a:pt x="7074" y="19140"/>
                </a:cubicBezTo>
                <a:cubicBezTo>
                  <a:pt x="7316" y="18860"/>
                  <a:pt x="7533" y="18552"/>
                  <a:pt x="7751" y="18245"/>
                </a:cubicBezTo>
                <a:cubicBezTo>
                  <a:pt x="7968" y="17937"/>
                  <a:pt x="8162" y="17601"/>
                  <a:pt x="8355" y="17265"/>
                </a:cubicBezTo>
                <a:cubicBezTo>
                  <a:pt x="8451" y="17097"/>
                  <a:pt x="8524" y="16930"/>
                  <a:pt x="8621" y="16762"/>
                </a:cubicBezTo>
                <a:cubicBezTo>
                  <a:pt x="8717" y="16594"/>
                  <a:pt x="8790" y="16398"/>
                  <a:pt x="8862" y="16202"/>
                </a:cubicBezTo>
                <a:cubicBezTo>
                  <a:pt x="8935" y="16034"/>
                  <a:pt x="9007" y="15838"/>
                  <a:pt x="9055" y="15670"/>
                </a:cubicBezTo>
                <a:cubicBezTo>
                  <a:pt x="9080" y="15587"/>
                  <a:pt x="9104" y="15475"/>
                  <a:pt x="9128" y="15391"/>
                </a:cubicBezTo>
                <a:cubicBezTo>
                  <a:pt x="9152" y="15335"/>
                  <a:pt x="9152" y="15279"/>
                  <a:pt x="9176" y="15195"/>
                </a:cubicBezTo>
                <a:cubicBezTo>
                  <a:pt x="9176" y="15195"/>
                  <a:pt x="9176" y="15195"/>
                  <a:pt x="9176" y="15167"/>
                </a:cubicBezTo>
                <a:cubicBezTo>
                  <a:pt x="9200" y="15111"/>
                  <a:pt x="9225" y="15027"/>
                  <a:pt x="9225" y="14943"/>
                </a:cubicBezTo>
                <a:cubicBezTo>
                  <a:pt x="9225" y="14859"/>
                  <a:pt x="9200" y="14775"/>
                  <a:pt x="9176" y="14719"/>
                </a:cubicBezTo>
                <a:cubicBezTo>
                  <a:pt x="9104" y="14579"/>
                  <a:pt x="8983" y="14495"/>
                  <a:pt x="8838" y="14495"/>
                </a:cubicBezTo>
                <a:cubicBezTo>
                  <a:pt x="8693" y="14495"/>
                  <a:pt x="8572" y="14579"/>
                  <a:pt x="8500" y="14719"/>
                </a:cubicBezTo>
                <a:cubicBezTo>
                  <a:pt x="8476" y="14775"/>
                  <a:pt x="8451" y="14859"/>
                  <a:pt x="8451" y="14943"/>
                </a:cubicBezTo>
                <a:cubicBezTo>
                  <a:pt x="8451" y="14971"/>
                  <a:pt x="8451" y="14999"/>
                  <a:pt x="8451" y="15027"/>
                </a:cubicBezTo>
                <a:cubicBezTo>
                  <a:pt x="8282" y="15055"/>
                  <a:pt x="8113" y="15055"/>
                  <a:pt x="7944" y="15083"/>
                </a:cubicBezTo>
                <a:cubicBezTo>
                  <a:pt x="7702" y="15111"/>
                  <a:pt x="7485" y="15111"/>
                  <a:pt x="7243" y="15139"/>
                </a:cubicBezTo>
                <a:cubicBezTo>
                  <a:pt x="7002" y="15139"/>
                  <a:pt x="6784" y="15139"/>
                  <a:pt x="6543" y="15139"/>
                </a:cubicBezTo>
                <a:cubicBezTo>
                  <a:pt x="6325" y="15139"/>
                  <a:pt x="6108" y="15111"/>
                  <a:pt x="5890" y="15083"/>
                </a:cubicBezTo>
                <a:cubicBezTo>
                  <a:pt x="5576" y="15027"/>
                  <a:pt x="5238" y="14971"/>
                  <a:pt x="4924" y="14859"/>
                </a:cubicBezTo>
                <a:cubicBezTo>
                  <a:pt x="4610" y="14747"/>
                  <a:pt x="4296" y="14635"/>
                  <a:pt x="3982" y="14495"/>
                </a:cubicBezTo>
                <a:cubicBezTo>
                  <a:pt x="3402" y="14216"/>
                  <a:pt x="2846" y="13824"/>
                  <a:pt x="2339" y="13376"/>
                </a:cubicBezTo>
                <a:cubicBezTo>
                  <a:pt x="1952" y="13040"/>
                  <a:pt x="1590" y="12649"/>
                  <a:pt x="1300" y="12201"/>
                </a:cubicBezTo>
                <a:cubicBezTo>
                  <a:pt x="1082" y="11893"/>
                  <a:pt x="913" y="11529"/>
                  <a:pt x="768" y="11166"/>
                </a:cubicBezTo>
                <a:cubicBezTo>
                  <a:pt x="647" y="10830"/>
                  <a:pt x="575" y="10494"/>
                  <a:pt x="527" y="10131"/>
                </a:cubicBezTo>
                <a:cubicBezTo>
                  <a:pt x="623" y="9655"/>
                  <a:pt x="623" y="9263"/>
                  <a:pt x="648" y="884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99E347C-1158-41AE-B9DD-CFD31A496D1E}"/>
              </a:ext>
            </a:extLst>
          </p:cNvPr>
          <p:cNvSpPr/>
          <p:nvPr/>
        </p:nvSpPr>
        <p:spPr>
          <a:xfrm rot="5400000">
            <a:off x="3210311" y="1854307"/>
            <a:ext cx="1219672" cy="1791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600" extrusionOk="0">
                <a:moveTo>
                  <a:pt x="21259" y="13993"/>
                </a:moveTo>
                <a:cubicBezTo>
                  <a:pt x="21172" y="14249"/>
                  <a:pt x="21042" y="14447"/>
                  <a:pt x="20912" y="14674"/>
                </a:cubicBezTo>
                <a:cubicBezTo>
                  <a:pt x="20782" y="14873"/>
                  <a:pt x="20631" y="15072"/>
                  <a:pt x="20479" y="15214"/>
                </a:cubicBezTo>
                <a:cubicBezTo>
                  <a:pt x="20154" y="15554"/>
                  <a:pt x="19786" y="15810"/>
                  <a:pt x="19417" y="16037"/>
                </a:cubicBezTo>
                <a:cubicBezTo>
                  <a:pt x="19093" y="16235"/>
                  <a:pt x="18768" y="16377"/>
                  <a:pt x="18421" y="16491"/>
                </a:cubicBezTo>
                <a:cubicBezTo>
                  <a:pt x="18074" y="16604"/>
                  <a:pt x="17706" y="16690"/>
                  <a:pt x="17359" y="16775"/>
                </a:cubicBezTo>
                <a:cubicBezTo>
                  <a:pt x="16623" y="16945"/>
                  <a:pt x="15864" y="17002"/>
                  <a:pt x="15128" y="17030"/>
                </a:cubicBezTo>
                <a:cubicBezTo>
                  <a:pt x="14954" y="17030"/>
                  <a:pt x="14803" y="17030"/>
                  <a:pt x="14630" y="17030"/>
                </a:cubicBezTo>
                <a:cubicBezTo>
                  <a:pt x="14435" y="17030"/>
                  <a:pt x="14218" y="17030"/>
                  <a:pt x="14023" y="17002"/>
                </a:cubicBezTo>
                <a:cubicBezTo>
                  <a:pt x="13633" y="16973"/>
                  <a:pt x="13243" y="16917"/>
                  <a:pt x="12853" y="16832"/>
                </a:cubicBezTo>
                <a:cubicBezTo>
                  <a:pt x="12506" y="16746"/>
                  <a:pt x="12138" y="16661"/>
                  <a:pt x="11813" y="16519"/>
                </a:cubicBezTo>
                <a:cubicBezTo>
                  <a:pt x="11640" y="16463"/>
                  <a:pt x="11466" y="16377"/>
                  <a:pt x="11315" y="16292"/>
                </a:cubicBezTo>
                <a:cubicBezTo>
                  <a:pt x="11141" y="16207"/>
                  <a:pt x="10968" y="16122"/>
                  <a:pt x="10773" y="16037"/>
                </a:cubicBezTo>
                <a:cubicBezTo>
                  <a:pt x="10708" y="16008"/>
                  <a:pt x="10643" y="15952"/>
                  <a:pt x="10621" y="15867"/>
                </a:cubicBezTo>
                <a:cubicBezTo>
                  <a:pt x="10578" y="15781"/>
                  <a:pt x="10578" y="15696"/>
                  <a:pt x="10600" y="15583"/>
                </a:cubicBezTo>
                <a:cubicBezTo>
                  <a:pt x="10643" y="15412"/>
                  <a:pt x="10795" y="15270"/>
                  <a:pt x="10925" y="15327"/>
                </a:cubicBezTo>
                <a:cubicBezTo>
                  <a:pt x="11315" y="15498"/>
                  <a:pt x="11683" y="15668"/>
                  <a:pt x="12073" y="15810"/>
                </a:cubicBezTo>
                <a:cubicBezTo>
                  <a:pt x="12463" y="15952"/>
                  <a:pt x="12875" y="16037"/>
                  <a:pt x="13286" y="16122"/>
                </a:cubicBezTo>
                <a:cubicBezTo>
                  <a:pt x="13893" y="16236"/>
                  <a:pt x="14478" y="16236"/>
                  <a:pt x="15084" y="16207"/>
                </a:cubicBezTo>
                <a:cubicBezTo>
                  <a:pt x="15669" y="16179"/>
                  <a:pt x="16254" y="16122"/>
                  <a:pt x="16839" y="16008"/>
                </a:cubicBezTo>
                <a:cubicBezTo>
                  <a:pt x="17208" y="15952"/>
                  <a:pt x="17576" y="15838"/>
                  <a:pt x="17923" y="15725"/>
                </a:cubicBezTo>
                <a:cubicBezTo>
                  <a:pt x="18269" y="15611"/>
                  <a:pt x="18616" y="15498"/>
                  <a:pt x="18941" y="15299"/>
                </a:cubicBezTo>
                <a:cubicBezTo>
                  <a:pt x="19287" y="15100"/>
                  <a:pt x="19634" y="14845"/>
                  <a:pt x="19959" y="14533"/>
                </a:cubicBezTo>
                <a:cubicBezTo>
                  <a:pt x="20132" y="14362"/>
                  <a:pt x="20262" y="14164"/>
                  <a:pt x="20414" y="13965"/>
                </a:cubicBezTo>
                <a:cubicBezTo>
                  <a:pt x="20501" y="13795"/>
                  <a:pt x="20587" y="13624"/>
                  <a:pt x="20674" y="13426"/>
                </a:cubicBezTo>
                <a:cubicBezTo>
                  <a:pt x="20696" y="13340"/>
                  <a:pt x="20717" y="13227"/>
                  <a:pt x="20739" y="13113"/>
                </a:cubicBezTo>
                <a:cubicBezTo>
                  <a:pt x="20739" y="13000"/>
                  <a:pt x="20739" y="12886"/>
                  <a:pt x="20739" y="12773"/>
                </a:cubicBezTo>
                <a:cubicBezTo>
                  <a:pt x="20696" y="12432"/>
                  <a:pt x="20609" y="12092"/>
                  <a:pt x="20501" y="11779"/>
                </a:cubicBezTo>
                <a:cubicBezTo>
                  <a:pt x="20284" y="11126"/>
                  <a:pt x="19959" y="10530"/>
                  <a:pt x="19612" y="9963"/>
                </a:cubicBezTo>
                <a:cubicBezTo>
                  <a:pt x="19266" y="9367"/>
                  <a:pt x="18876" y="8827"/>
                  <a:pt x="18464" y="8317"/>
                </a:cubicBezTo>
                <a:cubicBezTo>
                  <a:pt x="18031" y="7777"/>
                  <a:pt x="17598" y="7295"/>
                  <a:pt x="17143" y="6812"/>
                </a:cubicBezTo>
                <a:cubicBezTo>
                  <a:pt x="15691" y="5336"/>
                  <a:pt x="14066" y="4173"/>
                  <a:pt x="12376" y="3236"/>
                </a:cubicBezTo>
                <a:cubicBezTo>
                  <a:pt x="11380" y="2697"/>
                  <a:pt x="10362" y="2186"/>
                  <a:pt x="9343" y="1760"/>
                </a:cubicBezTo>
                <a:cubicBezTo>
                  <a:pt x="8823" y="1533"/>
                  <a:pt x="8303" y="1363"/>
                  <a:pt x="7762" y="1192"/>
                </a:cubicBezTo>
                <a:cubicBezTo>
                  <a:pt x="7242" y="1022"/>
                  <a:pt x="6722" y="880"/>
                  <a:pt x="6202" y="766"/>
                </a:cubicBezTo>
                <a:cubicBezTo>
                  <a:pt x="5812" y="710"/>
                  <a:pt x="5444" y="653"/>
                  <a:pt x="5054" y="653"/>
                </a:cubicBezTo>
                <a:cubicBezTo>
                  <a:pt x="4664" y="625"/>
                  <a:pt x="4295" y="653"/>
                  <a:pt x="3905" y="710"/>
                </a:cubicBezTo>
                <a:cubicBezTo>
                  <a:pt x="3472" y="795"/>
                  <a:pt x="3060" y="908"/>
                  <a:pt x="2649" y="1135"/>
                </a:cubicBezTo>
                <a:cubicBezTo>
                  <a:pt x="2345" y="1306"/>
                  <a:pt x="2064" y="1533"/>
                  <a:pt x="1782" y="1788"/>
                </a:cubicBezTo>
                <a:cubicBezTo>
                  <a:pt x="1522" y="2044"/>
                  <a:pt x="1306" y="2356"/>
                  <a:pt x="1111" y="2668"/>
                </a:cubicBezTo>
                <a:cubicBezTo>
                  <a:pt x="916" y="3009"/>
                  <a:pt x="764" y="3349"/>
                  <a:pt x="634" y="3718"/>
                </a:cubicBezTo>
                <a:cubicBezTo>
                  <a:pt x="482" y="4172"/>
                  <a:pt x="396" y="4655"/>
                  <a:pt x="352" y="5138"/>
                </a:cubicBezTo>
                <a:cubicBezTo>
                  <a:pt x="287" y="5734"/>
                  <a:pt x="309" y="6358"/>
                  <a:pt x="374" y="6954"/>
                </a:cubicBezTo>
                <a:cubicBezTo>
                  <a:pt x="417" y="7295"/>
                  <a:pt x="461" y="7635"/>
                  <a:pt x="547" y="7976"/>
                </a:cubicBezTo>
                <a:cubicBezTo>
                  <a:pt x="634" y="8345"/>
                  <a:pt x="721" y="8685"/>
                  <a:pt x="829" y="9026"/>
                </a:cubicBezTo>
                <a:cubicBezTo>
                  <a:pt x="1089" y="9821"/>
                  <a:pt x="1436" y="10559"/>
                  <a:pt x="1847" y="11268"/>
                </a:cubicBezTo>
                <a:cubicBezTo>
                  <a:pt x="2259" y="11950"/>
                  <a:pt x="2714" y="12574"/>
                  <a:pt x="3234" y="13085"/>
                </a:cubicBezTo>
                <a:cubicBezTo>
                  <a:pt x="3407" y="13255"/>
                  <a:pt x="3602" y="13426"/>
                  <a:pt x="3797" y="13596"/>
                </a:cubicBezTo>
                <a:cubicBezTo>
                  <a:pt x="4014" y="13766"/>
                  <a:pt x="4230" y="13908"/>
                  <a:pt x="4447" y="14022"/>
                </a:cubicBezTo>
                <a:cubicBezTo>
                  <a:pt x="4577" y="14107"/>
                  <a:pt x="4729" y="14164"/>
                  <a:pt x="4880" y="14220"/>
                </a:cubicBezTo>
                <a:cubicBezTo>
                  <a:pt x="5032" y="14277"/>
                  <a:pt x="5205" y="14305"/>
                  <a:pt x="5379" y="14334"/>
                </a:cubicBezTo>
                <a:cubicBezTo>
                  <a:pt x="5509" y="14362"/>
                  <a:pt x="5639" y="14362"/>
                  <a:pt x="5790" y="14391"/>
                </a:cubicBezTo>
                <a:cubicBezTo>
                  <a:pt x="5812" y="14391"/>
                  <a:pt x="5834" y="14391"/>
                  <a:pt x="5877" y="14391"/>
                </a:cubicBezTo>
                <a:cubicBezTo>
                  <a:pt x="5942" y="14305"/>
                  <a:pt x="6007" y="14249"/>
                  <a:pt x="6094" y="14220"/>
                </a:cubicBezTo>
                <a:cubicBezTo>
                  <a:pt x="6245" y="14164"/>
                  <a:pt x="6418" y="14220"/>
                  <a:pt x="6527" y="14362"/>
                </a:cubicBezTo>
                <a:cubicBezTo>
                  <a:pt x="6548" y="14391"/>
                  <a:pt x="6548" y="14391"/>
                  <a:pt x="6570" y="14419"/>
                </a:cubicBezTo>
                <a:cubicBezTo>
                  <a:pt x="6613" y="14476"/>
                  <a:pt x="6657" y="14533"/>
                  <a:pt x="6700" y="14589"/>
                </a:cubicBezTo>
                <a:cubicBezTo>
                  <a:pt x="6787" y="14760"/>
                  <a:pt x="6787" y="15015"/>
                  <a:pt x="6700" y="15185"/>
                </a:cubicBezTo>
                <a:cubicBezTo>
                  <a:pt x="6700" y="15214"/>
                  <a:pt x="6678" y="15214"/>
                  <a:pt x="6678" y="15242"/>
                </a:cubicBezTo>
                <a:cubicBezTo>
                  <a:pt x="6873" y="16718"/>
                  <a:pt x="7047" y="18194"/>
                  <a:pt x="7242" y="19698"/>
                </a:cubicBezTo>
                <a:cubicBezTo>
                  <a:pt x="7242" y="19755"/>
                  <a:pt x="7263" y="19812"/>
                  <a:pt x="7263" y="19869"/>
                </a:cubicBezTo>
                <a:cubicBezTo>
                  <a:pt x="7307" y="19812"/>
                  <a:pt x="7328" y="19755"/>
                  <a:pt x="7372" y="19698"/>
                </a:cubicBezTo>
                <a:cubicBezTo>
                  <a:pt x="7545" y="19415"/>
                  <a:pt x="7697" y="19159"/>
                  <a:pt x="7870" y="18875"/>
                </a:cubicBezTo>
                <a:cubicBezTo>
                  <a:pt x="7978" y="18677"/>
                  <a:pt x="8108" y="18478"/>
                  <a:pt x="8217" y="18308"/>
                </a:cubicBezTo>
                <a:cubicBezTo>
                  <a:pt x="8368" y="18080"/>
                  <a:pt x="8498" y="17853"/>
                  <a:pt x="8650" y="17626"/>
                </a:cubicBezTo>
                <a:cubicBezTo>
                  <a:pt x="8867" y="17229"/>
                  <a:pt x="9105" y="16860"/>
                  <a:pt x="9322" y="16463"/>
                </a:cubicBezTo>
                <a:cubicBezTo>
                  <a:pt x="9582" y="15980"/>
                  <a:pt x="9842" y="15498"/>
                  <a:pt x="10080" y="14987"/>
                </a:cubicBezTo>
                <a:cubicBezTo>
                  <a:pt x="10362" y="14419"/>
                  <a:pt x="10643" y="13851"/>
                  <a:pt x="10903" y="13255"/>
                </a:cubicBezTo>
                <a:cubicBezTo>
                  <a:pt x="10925" y="13198"/>
                  <a:pt x="10990" y="13142"/>
                  <a:pt x="11055" y="13170"/>
                </a:cubicBezTo>
                <a:cubicBezTo>
                  <a:pt x="11120" y="13198"/>
                  <a:pt x="11185" y="13312"/>
                  <a:pt x="11141" y="13397"/>
                </a:cubicBezTo>
                <a:cubicBezTo>
                  <a:pt x="11076" y="13624"/>
                  <a:pt x="11011" y="13823"/>
                  <a:pt x="10903" y="14022"/>
                </a:cubicBezTo>
                <a:cubicBezTo>
                  <a:pt x="10816" y="14220"/>
                  <a:pt x="10730" y="14419"/>
                  <a:pt x="10643" y="14618"/>
                </a:cubicBezTo>
                <a:cubicBezTo>
                  <a:pt x="10556" y="14788"/>
                  <a:pt x="10492" y="14958"/>
                  <a:pt x="10405" y="15129"/>
                </a:cubicBezTo>
                <a:cubicBezTo>
                  <a:pt x="10340" y="15270"/>
                  <a:pt x="10275" y="15441"/>
                  <a:pt x="10188" y="15583"/>
                </a:cubicBezTo>
                <a:cubicBezTo>
                  <a:pt x="10015" y="15952"/>
                  <a:pt x="9820" y="16349"/>
                  <a:pt x="9647" y="16718"/>
                </a:cubicBezTo>
                <a:cubicBezTo>
                  <a:pt x="9582" y="16832"/>
                  <a:pt x="9538" y="16945"/>
                  <a:pt x="9473" y="17059"/>
                </a:cubicBezTo>
                <a:cubicBezTo>
                  <a:pt x="9343" y="17286"/>
                  <a:pt x="9235" y="17541"/>
                  <a:pt x="9105" y="17768"/>
                </a:cubicBezTo>
                <a:cubicBezTo>
                  <a:pt x="8845" y="18279"/>
                  <a:pt x="8585" y="18818"/>
                  <a:pt x="8325" y="19329"/>
                </a:cubicBezTo>
                <a:cubicBezTo>
                  <a:pt x="8282" y="19386"/>
                  <a:pt x="8260" y="19471"/>
                  <a:pt x="8217" y="19528"/>
                </a:cubicBezTo>
                <a:cubicBezTo>
                  <a:pt x="8130" y="19727"/>
                  <a:pt x="8043" y="19897"/>
                  <a:pt x="7957" y="20096"/>
                </a:cubicBezTo>
                <a:cubicBezTo>
                  <a:pt x="7870" y="20266"/>
                  <a:pt x="7783" y="20436"/>
                  <a:pt x="7718" y="20607"/>
                </a:cubicBezTo>
                <a:cubicBezTo>
                  <a:pt x="7697" y="20635"/>
                  <a:pt x="7675" y="20692"/>
                  <a:pt x="7675" y="20720"/>
                </a:cubicBezTo>
                <a:cubicBezTo>
                  <a:pt x="7653" y="20777"/>
                  <a:pt x="7632" y="20834"/>
                  <a:pt x="7610" y="20919"/>
                </a:cubicBezTo>
                <a:cubicBezTo>
                  <a:pt x="7588" y="20976"/>
                  <a:pt x="7567" y="21032"/>
                  <a:pt x="7545" y="21117"/>
                </a:cubicBezTo>
                <a:cubicBezTo>
                  <a:pt x="7545" y="21146"/>
                  <a:pt x="7545" y="21146"/>
                  <a:pt x="7545" y="21174"/>
                </a:cubicBezTo>
                <a:cubicBezTo>
                  <a:pt x="7523" y="21231"/>
                  <a:pt x="7523" y="21259"/>
                  <a:pt x="7502" y="21316"/>
                </a:cubicBezTo>
                <a:cubicBezTo>
                  <a:pt x="7458" y="21401"/>
                  <a:pt x="7415" y="21486"/>
                  <a:pt x="7350" y="21515"/>
                </a:cubicBezTo>
                <a:cubicBezTo>
                  <a:pt x="7285" y="21572"/>
                  <a:pt x="7198" y="21600"/>
                  <a:pt x="7133" y="21600"/>
                </a:cubicBezTo>
                <a:cubicBezTo>
                  <a:pt x="7068" y="21600"/>
                  <a:pt x="6982" y="21572"/>
                  <a:pt x="6917" y="21515"/>
                </a:cubicBezTo>
                <a:cubicBezTo>
                  <a:pt x="6787" y="21401"/>
                  <a:pt x="6700" y="21203"/>
                  <a:pt x="6700" y="21004"/>
                </a:cubicBezTo>
                <a:cubicBezTo>
                  <a:pt x="6700" y="20890"/>
                  <a:pt x="6722" y="20805"/>
                  <a:pt x="6765" y="20720"/>
                </a:cubicBezTo>
                <a:cubicBezTo>
                  <a:pt x="6808" y="20635"/>
                  <a:pt x="6852" y="20578"/>
                  <a:pt x="6895" y="20550"/>
                </a:cubicBezTo>
                <a:cubicBezTo>
                  <a:pt x="6938" y="20493"/>
                  <a:pt x="6982" y="20436"/>
                  <a:pt x="7003" y="20379"/>
                </a:cubicBezTo>
                <a:cubicBezTo>
                  <a:pt x="6982" y="20294"/>
                  <a:pt x="6960" y="20181"/>
                  <a:pt x="6938" y="20096"/>
                </a:cubicBezTo>
                <a:cubicBezTo>
                  <a:pt x="6917" y="19954"/>
                  <a:pt x="6873" y="19812"/>
                  <a:pt x="6852" y="19670"/>
                </a:cubicBezTo>
                <a:cubicBezTo>
                  <a:pt x="6787" y="19301"/>
                  <a:pt x="6700" y="18932"/>
                  <a:pt x="6635" y="18563"/>
                </a:cubicBezTo>
                <a:cubicBezTo>
                  <a:pt x="6548" y="18080"/>
                  <a:pt x="6440" y="17598"/>
                  <a:pt x="6353" y="17115"/>
                </a:cubicBezTo>
                <a:cubicBezTo>
                  <a:pt x="6289" y="16803"/>
                  <a:pt x="6224" y="16463"/>
                  <a:pt x="6137" y="16150"/>
                </a:cubicBezTo>
                <a:cubicBezTo>
                  <a:pt x="6094" y="15952"/>
                  <a:pt x="6050" y="15781"/>
                  <a:pt x="6007" y="15583"/>
                </a:cubicBezTo>
                <a:cubicBezTo>
                  <a:pt x="6007" y="15554"/>
                  <a:pt x="5985" y="15526"/>
                  <a:pt x="5985" y="15498"/>
                </a:cubicBezTo>
                <a:cubicBezTo>
                  <a:pt x="5942" y="15469"/>
                  <a:pt x="5899" y="15441"/>
                  <a:pt x="5834" y="15441"/>
                </a:cubicBezTo>
                <a:cubicBezTo>
                  <a:pt x="5790" y="15412"/>
                  <a:pt x="5747" y="15412"/>
                  <a:pt x="5704" y="15412"/>
                </a:cubicBezTo>
                <a:cubicBezTo>
                  <a:pt x="5660" y="15412"/>
                  <a:pt x="5595" y="15384"/>
                  <a:pt x="5552" y="15356"/>
                </a:cubicBezTo>
                <a:cubicBezTo>
                  <a:pt x="5422" y="15327"/>
                  <a:pt x="5314" y="15270"/>
                  <a:pt x="5184" y="15242"/>
                </a:cubicBezTo>
                <a:cubicBezTo>
                  <a:pt x="4772" y="15100"/>
                  <a:pt x="4360" y="14845"/>
                  <a:pt x="3992" y="14532"/>
                </a:cubicBezTo>
                <a:cubicBezTo>
                  <a:pt x="3819" y="14391"/>
                  <a:pt x="3645" y="14249"/>
                  <a:pt x="3494" y="14078"/>
                </a:cubicBezTo>
                <a:cubicBezTo>
                  <a:pt x="3320" y="13908"/>
                  <a:pt x="3125" y="13709"/>
                  <a:pt x="2974" y="13511"/>
                </a:cubicBezTo>
                <a:cubicBezTo>
                  <a:pt x="2822" y="13340"/>
                  <a:pt x="2670" y="13142"/>
                  <a:pt x="2519" y="12943"/>
                </a:cubicBezTo>
                <a:cubicBezTo>
                  <a:pt x="2367" y="12744"/>
                  <a:pt x="2215" y="12517"/>
                  <a:pt x="2064" y="12319"/>
                </a:cubicBezTo>
                <a:cubicBezTo>
                  <a:pt x="1782" y="11893"/>
                  <a:pt x="1522" y="11439"/>
                  <a:pt x="1284" y="10985"/>
                </a:cubicBezTo>
                <a:cubicBezTo>
                  <a:pt x="1046" y="10502"/>
                  <a:pt x="829" y="10019"/>
                  <a:pt x="656" y="9509"/>
                </a:cubicBezTo>
                <a:cubicBezTo>
                  <a:pt x="482" y="8998"/>
                  <a:pt x="331" y="8458"/>
                  <a:pt x="201" y="7891"/>
                </a:cubicBezTo>
                <a:cubicBezTo>
                  <a:pt x="92" y="7351"/>
                  <a:pt x="27" y="6755"/>
                  <a:pt x="6" y="6188"/>
                </a:cubicBezTo>
                <a:cubicBezTo>
                  <a:pt x="-16" y="5620"/>
                  <a:pt x="27" y="5052"/>
                  <a:pt x="114" y="4513"/>
                </a:cubicBezTo>
                <a:cubicBezTo>
                  <a:pt x="201" y="3974"/>
                  <a:pt x="331" y="3463"/>
                  <a:pt x="547" y="2980"/>
                </a:cubicBezTo>
                <a:cubicBezTo>
                  <a:pt x="937" y="2015"/>
                  <a:pt x="1587" y="1249"/>
                  <a:pt x="2324" y="738"/>
                </a:cubicBezTo>
                <a:cubicBezTo>
                  <a:pt x="2692" y="483"/>
                  <a:pt x="3104" y="312"/>
                  <a:pt x="3515" y="199"/>
                </a:cubicBezTo>
                <a:cubicBezTo>
                  <a:pt x="3949" y="85"/>
                  <a:pt x="4382" y="28"/>
                  <a:pt x="4815" y="0"/>
                </a:cubicBezTo>
                <a:cubicBezTo>
                  <a:pt x="5270" y="0"/>
                  <a:pt x="5725" y="28"/>
                  <a:pt x="6180" y="114"/>
                </a:cubicBezTo>
                <a:cubicBezTo>
                  <a:pt x="6635" y="170"/>
                  <a:pt x="7068" y="284"/>
                  <a:pt x="7523" y="397"/>
                </a:cubicBezTo>
                <a:cubicBezTo>
                  <a:pt x="8412" y="653"/>
                  <a:pt x="9278" y="965"/>
                  <a:pt x="10145" y="1334"/>
                </a:cubicBezTo>
                <a:cubicBezTo>
                  <a:pt x="11011" y="1703"/>
                  <a:pt x="11856" y="2100"/>
                  <a:pt x="12701" y="2526"/>
                </a:cubicBezTo>
                <a:cubicBezTo>
                  <a:pt x="14348" y="3406"/>
                  <a:pt x="15929" y="4485"/>
                  <a:pt x="17381" y="5819"/>
                </a:cubicBezTo>
                <a:cubicBezTo>
                  <a:pt x="18096" y="6471"/>
                  <a:pt x="18768" y="7209"/>
                  <a:pt x="19374" y="8004"/>
                </a:cubicBezTo>
                <a:cubicBezTo>
                  <a:pt x="19677" y="8402"/>
                  <a:pt x="19959" y="8799"/>
                  <a:pt x="20241" y="9225"/>
                </a:cubicBezTo>
                <a:cubicBezTo>
                  <a:pt x="20522" y="9679"/>
                  <a:pt x="20782" y="10133"/>
                  <a:pt x="20999" y="10615"/>
                </a:cubicBezTo>
                <a:cubicBezTo>
                  <a:pt x="21216" y="11098"/>
                  <a:pt x="21389" y="11609"/>
                  <a:pt x="21497" y="12177"/>
                </a:cubicBezTo>
                <a:cubicBezTo>
                  <a:pt x="21519" y="12290"/>
                  <a:pt x="21541" y="12432"/>
                  <a:pt x="21562" y="12546"/>
                </a:cubicBezTo>
                <a:cubicBezTo>
                  <a:pt x="21584" y="12687"/>
                  <a:pt x="21584" y="12829"/>
                  <a:pt x="21584" y="12971"/>
                </a:cubicBezTo>
                <a:cubicBezTo>
                  <a:pt x="21432" y="13426"/>
                  <a:pt x="21367" y="13709"/>
                  <a:pt x="21259" y="1399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72127C87-4CC1-437B-B1C5-48C725E4014D}"/>
              </a:ext>
            </a:extLst>
          </p:cNvPr>
          <p:cNvSpPr/>
          <p:nvPr/>
        </p:nvSpPr>
        <p:spPr>
          <a:xfrm>
            <a:off x="2428240" y="2316129"/>
            <a:ext cx="424543" cy="935797"/>
          </a:xfrm>
          <a:prstGeom prst="rightBrace">
            <a:avLst>
              <a:gd name="adj1" fmla="val 8333"/>
              <a:gd name="adj2" fmla="val 27898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5B0E8928-F2D9-45A8-B81C-1EA02F169DEB}"/>
              </a:ext>
            </a:extLst>
          </p:cNvPr>
          <p:cNvSpPr/>
          <p:nvPr/>
        </p:nvSpPr>
        <p:spPr>
          <a:xfrm>
            <a:off x="3045455" y="1107440"/>
            <a:ext cx="395156" cy="1033165"/>
          </a:xfrm>
          <a:prstGeom prst="rightBrace">
            <a:avLst/>
          </a:prstGeom>
          <a:ln w="317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BC4B29E-AEE6-4D93-A929-A70FB744A145}"/>
              </a:ext>
            </a:extLst>
          </p:cNvPr>
          <p:cNvSpPr txBox="1"/>
          <p:nvPr/>
        </p:nvSpPr>
        <p:spPr>
          <a:xfrm>
            <a:off x="3800554" y="595094"/>
            <a:ext cx="114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4">
                    <a:lumMod val="75000"/>
                  </a:schemeClr>
                </a:solidFill>
                <a:latin typeface="Ink Free" panose="03080402000500000000" pitchFamily="66" charset="0"/>
              </a:rPr>
              <a:t>Variables en el </a:t>
            </a:r>
            <a:r>
              <a:rPr lang="es-MX" b="1" dirty="0" err="1">
                <a:solidFill>
                  <a:schemeClr val="accent4">
                    <a:lumMod val="75000"/>
                  </a:schemeClr>
                </a:solidFill>
                <a:latin typeface="Ink Free" panose="03080402000500000000" pitchFamily="66" charset="0"/>
              </a:rPr>
              <a:t>grid</a:t>
            </a:r>
            <a:endParaRPr lang="es-MX" b="1" dirty="0">
              <a:solidFill>
                <a:schemeClr val="accent4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F3829047-D3D2-4438-94CB-20005A92507B}"/>
              </a:ext>
            </a:extLst>
          </p:cNvPr>
          <p:cNvSpPr/>
          <p:nvPr/>
        </p:nvSpPr>
        <p:spPr>
          <a:xfrm rot="19315836">
            <a:off x="1015801" y="648037"/>
            <a:ext cx="864000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22" y="13886"/>
                </a:moveTo>
                <a:cubicBezTo>
                  <a:pt x="21422" y="13577"/>
                  <a:pt x="21422" y="13577"/>
                  <a:pt x="21422" y="13269"/>
                </a:cubicBezTo>
                <a:cubicBezTo>
                  <a:pt x="21422" y="12960"/>
                  <a:pt x="21422" y="12960"/>
                  <a:pt x="21422" y="12651"/>
                </a:cubicBezTo>
                <a:cubicBezTo>
                  <a:pt x="21422" y="12343"/>
                  <a:pt x="21362" y="12034"/>
                  <a:pt x="21362" y="11726"/>
                </a:cubicBezTo>
                <a:cubicBezTo>
                  <a:pt x="21362" y="11726"/>
                  <a:pt x="21362" y="11726"/>
                  <a:pt x="21362" y="11726"/>
                </a:cubicBezTo>
                <a:cubicBezTo>
                  <a:pt x="21303" y="11108"/>
                  <a:pt x="21243" y="10800"/>
                  <a:pt x="21184" y="10183"/>
                </a:cubicBezTo>
                <a:cubicBezTo>
                  <a:pt x="21124" y="9874"/>
                  <a:pt x="21065" y="9566"/>
                  <a:pt x="21065" y="9257"/>
                </a:cubicBezTo>
                <a:cubicBezTo>
                  <a:pt x="21005" y="8949"/>
                  <a:pt x="21005" y="8949"/>
                  <a:pt x="20946" y="8640"/>
                </a:cubicBezTo>
                <a:cubicBezTo>
                  <a:pt x="20886" y="8331"/>
                  <a:pt x="20827" y="8023"/>
                  <a:pt x="20827" y="7714"/>
                </a:cubicBezTo>
                <a:cubicBezTo>
                  <a:pt x="20767" y="7097"/>
                  <a:pt x="20648" y="6480"/>
                  <a:pt x="20589" y="6171"/>
                </a:cubicBezTo>
                <a:cubicBezTo>
                  <a:pt x="20529" y="5863"/>
                  <a:pt x="20529" y="5554"/>
                  <a:pt x="20470" y="5554"/>
                </a:cubicBezTo>
                <a:cubicBezTo>
                  <a:pt x="20470" y="5554"/>
                  <a:pt x="20410" y="5246"/>
                  <a:pt x="20410" y="5246"/>
                </a:cubicBezTo>
                <a:cubicBezTo>
                  <a:pt x="20410" y="5246"/>
                  <a:pt x="20351" y="4937"/>
                  <a:pt x="20351" y="4937"/>
                </a:cubicBezTo>
                <a:cubicBezTo>
                  <a:pt x="20351" y="4629"/>
                  <a:pt x="20291" y="4629"/>
                  <a:pt x="20291" y="4320"/>
                </a:cubicBezTo>
                <a:cubicBezTo>
                  <a:pt x="20172" y="3703"/>
                  <a:pt x="20053" y="3394"/>
                  <a:pt x="19934" y="3703"/>
                </a:cubicBezTo>
                <a:cubicBezTo>
                  <a:pt x="19756" y="4011"/>
                  <a:pt x="19696" y="4937"/>
                  <a:pt x="19756" y="5863"/>
                </a:cubicBezTo>
                <a:cubicBezTo>
                  <a:pt x="19815" y="6480"/>
                  <a:pt x="19815" y="6789"/>
                  <a:pt x="19875" y="7097"/>
                </a:cubicBezTo>
                <a:cubicBezTo>
                  <a:pt x="19875" y="7097"/>
                  <a:pt x="19934" y="7406"/>
                  <a:pt x="19934" y="7406"/>
                </a:cubicBezTo>
                <a:cubicBezTo>
                  <a:pt x="19934" y="7714"/>
                  <a:pt x="19994" y="7714"/>
                  <a:pt x="19994" y="8023"/>
                </a:cubicBezTo>
                <a:cubicBezTo>
                  <a:pt x="19994" y="8023"/>
                  <a:pt x="19994" y="8331"/>
                  <a:pt x="19994" y="8331"/>
                </a:cubicBezTo>
                <a:cubicBezTo>
                  <a:pt x="20053" y="8949"/>
                  <a:pt x="20172" y="9566"/>
                  <a:pt x="20232" y="9874"/>
                </a:cubicBezTo>
                <a:cubicBezTo>
                  <a:pt x="20351" y="10800"/>
                  <a:pt x="20470" y="11417"/>
                  <a:pt x="20589" y="12343"/>
                </a:cubicBezTo>
                <a:cubicBezTo>
                  <a:pt x="20529" y="12343"/>
                  <a:pt x="20529" y="12343"/>
                  <a:pt x="20470" y="12343"/>
                </a:cubicBezTo>
                <a:cubicBezTo>
                  <a:pt x="20291" y="12343"/>
                  <a:pt x="20113" y="12343"/>
                  <a:pt x="19934" y="12343"/>
                </a:cubicBezTo>
                <a:cubicBezTo>
                  <a:pt x="19756" y="12343"/>
                  <a:pt x="19517" y="12651"/>
                  <a:pt x="19339" y="12651"/>
                </a:cubicBezTo>
                <a:cubicBezTo>
                  <a:pt x="19279" y="12651"/>
                  <a:pt x="19160" y="12651"/>
                  <a:pt x="19101" y="12651"/>
                </a:cubicBezTo>
                <a:cubicBezTo>
                  <a:pt x="19041" y="12651"/>
                  <a:pt x="19041" y="12651"/>
                  <a:pt x="18982" y="12651"/>
                </a:cubicBezTo>
                <a:cubicBezTo>
                  <a:pt x="18982" y="12343"/>
                  <a:pt x="19041" y="11726"/>
                  <a:pt x="19041" y="11417"/>
                </a:cubicBezTo>
                <a:cubicBezTo>
                  <a:pt x="19101" y="10491"/>
                  <a:pt x="19160" y="9257"/>
                  <a:pt x="19279" y="8331"/>
                </a:cubicBezTo>
                <a:cubicBezTo>
                  <a:pt x="19339" y="7406"/>
                  <a:pt x="19398" y="6480"/>
                  <a:pt x="19458" y="5554"/>
                </a:cubicBezTo>
                <a:cubicBezTo>
                  <a:pt x="19517" y="4937"/>
                  <a:pt x="19517" y="4320"/>
                  <a:pt x="19577" y="4011"/>
                </a:cubicBezTo>
                <a:cubicBezTo>
                  <a:pt x="19577" y="3703"/>
                  <a:pt x="19636" y="3394"/>
                  <a:pt x="19636" y="3086"/>
                </a:cubicBezTo>
                <a:cubicBezTo>
                  <a:pt x="19636" y="2777"/>
                  <a:pt x="19696" y="2468"/>
                  <a:pt x="19696" y="2160"/>
                </a:cubicBezTo>
                <a:cubicBezTo>
                  <a:pt x="19696" y="2160"/>
                  <a:pt x="19696" y="2160"/>
                  <a:pt x="19696" y="2160"/>
                </a:cubicBezTo>
                <a:cubicBezTo>
                  <a:pt x="19696" y="2160"/>
                  <a:pt x="19696" y="1851"/>
                  <a:pt x="19755" y="1851"/>
                </a:cubicBezTo>
                <a:cubicBezTo>
                  <a:pt x="19755" y="1851"/>
                  <a:pt x="19755" y="1851"/>
                  <a:pt x="19755" y="1851"/>
                </a:cubicBezTo>
                <a:cubicBezTo>
                  <a:pt x="19755" y="1851"/>
                  <a:pt x="19755" y="1851"/>
                  <a:pt x="19755" y="1851"/>
                </a:cubicBezTo>
                <a:cubicBezTo>
                  <a:pt x="19755" y="1851"/>
                  <a:pt x="19755" y="1851"/>
                  <a:pt x="19755" y="1851"/>
                </a:cubicBezTo>
                <a:cubicBezTo>
                  <a:pt x="19755" y="1851"/>
                  <a:pt x="19755" y="1851"/>
                  <a:pt x="19755" y="1851"/>
                </a:cubicBezTo>
                <a:cubicBezTo>
                  <a:pt x="19755" y="1851"/>
                  <a:pt x="19755" y="1851"/>
                  <a:pt x="19755" y="1851"/>
                </a:cubicBezTo>
                <a:cubicBezTo>
                  <a:pt x="19755" y="1851"/>
                  <a:pt x="19755" y="1851"/>
                  <a:pt x="19696" y="1851"/>
                </a:cubicBezTo>
                <a:cubicBezTo>
                  <a:pt x="19696" y="1851"/>
                  <a:pt x="19696" y="1851"/>
                  <a:pt x="19696" y="1851"/>
                </a:cubicBezTo>
                <a:cubicBezTo>
                  <a:pt x="19696" y="1851"/>
                  <a:pt x="19696" y="1851"/>
                  <a:pt x="19696" y="1851"/>
                </a:cubicBezTo>
                <a:cubicBezTo>
                  <a:pt x="19696" y="1851"/>
                  <a:pt x="19696" y="2160"/>
                  <a:pt x="19636" y="2160"/>
                </a:cubicBezTo>
                <a:cubicBezTo>
                  <a:pt x="19577" y="2468"/>
                  <a:pt x="19517" y="3086"/>
                  <a:pt x="19458" y="3394"/>
                </a:cubicBezTo>
                <a:cubicBezTo>
                  <a:pt x="19398" y="4011"/>
                  <a:pt x="19339" y="4320"/>
                  <a:pt x="19279" y="4937"/>
                </a:cubicBezTo>
                <a:cubicBezTo>
                  <a:pt x="19220" y="5246"/>
                  <a:pt x="19160" y="5863"/>
                  <a:pt x="19101" y="6171"/>
                </a:cubicBezTo>
                <a:cubicBezTo>
                  <a:pt x="19101" y="6171"/>
                  <a:pt x="19101" y="6171"/>
                  <a:pt x="19101" y="6171"/>
                </a:cubicBezTo>
                <a:cubicBezTo>
                  <a:pt x="18982" y="5863"/>
                  <a:pt x="18863" y="5554"/>
                  <a:pt x="18744" y="5246"/>
                </a:cubicBezTo>
                <a:cubicBezTo>
                  <a:pt x="18684" y="5246"/>
                  <a:pt x="18684" y="4937"/>
                  <a:pt x="18625" y="4937"/>
                </a:cubicBezTo>
                <a:cubicBezTo>
                  <a:pt x="18506" y="4629"/>
                  <a:pt x="18387" y="4320"/>
                  <a:pt x="18268" y="4012"/>
                </a:cubicBezTo>
                <a:cubicBezTo>
                  <a:pt x="18268" y="4012"/>
                  <a:pt x="18268" y="4012"/>
                  <a:pt x="18268" y="4012"/>
                </a:cubicBezTo>
                <a:cubicBezTo>
                  <a:pt x="18208" y="4012"/>
                  <a:pt x="18149" y="3703"/>
                  <a:pt x="18149" y="3703"/>
                </a:cubicBezTo>
                <a:cubicBezTo>
                  <a:pt x="18030" y="3395"/>
                  <a:pt x="17911" y="3086"/>
                  <a:pt x="17732" y="3086"/>
                </a:cubicBezTo>
                <a:cubicBezTo>
                  <a:pt x="17435" y="2777"/>
                  <a:pt x="17197" y="2160"/>
                  <a:pt x="16899" y="1852"/>
                </a:cubicBezTo>
                <a:cubicBezTo>
                  <a:pt x="16661" y="1543"/>
                  <a:pt x="16364" y="1234"/>
                  <a:pt x="16066" y="1234"/>
                </a:cubicBezTo>
                <a:cubicBezTo>
                  <a:pt x="15828" y="926"/>
                  <a:pt x="15531" y="926"/>
                  <a:pt x="15233" y="926"/>
                </a:cubicBezTo>
                <a:cubicBezTo>
                  <a:pt x="14698" y="926"/>
                  <a:pt x="14103" y="1234"/>
                  <a:pt x="13567" y="1543"/>
                </a:cubicBezTo>
                <a:cubicBezTo>
                  <a:pt x="13031" y="1852"/>
                  <a:pt x="12496" y="2469"/>
                  <a:pt x="12020" y="3394"/>
                </a:cubicBezTo>
                <a:cubicBezTo>
                  <a:pt x="11960" y="3394"/>
                  <a:pt x="11901" y="3703"/>
                  <a:pt x="11841" y="3703"/>
                </a:cubicBezTo>
                <a:cubicBezTo>
                  <a:pt x="11722" y="3394"/>
                  <a:pt x="11663" y="3086"/>
                  <a:pt x="11544" y="2777"/>
                </a:cubicBezTo>
                <a:cubicBezTo>
                  <a:pt x="11306" y="2160"/>
                  <a:pt x="11068" y="1543"/>
                  <a:pt x="10770" y="1234"/>
                </a:cubicBezTo>
                <a:cubicBezTo>
                  <a:pt x="10235" y="617"/>
                  <a:pt x="9699" y="309"/>
                  <a:pt x="9104" y="0"/>
                </a:cubicBezTo>
                <a:cubicBezTo>
                  <a:pt x="8866" y="0"/>
                  <a:pt x="8628" y="0"/>
                  <a:pt x="8450" y="0"/>
                </a:cubicBezTo>
                <a:cubicBezTo>
                  <a:pt x="8331" y="0"/>
                  <a:pt x="8212" y="0"/>
                  <a:pt x="8033" y="0"/>
                </a:cubicBezTo>
                <a:cubicBezTo>
                  <a:pt x="7974" y="0"/>
                  <a:pt x="7855" y="0"/>
                  <a:pt x="7795" y="0"/>
                </a:cubicBezTo>
                <a:cubicBezTo>
                  <a:pt x="7617" y="0"/>
                  <a:pt x="7438" y="0"/>
                  <a:pt x="7200" y="308"/>
                </a:cubicBezTo>
                <a:cubicBezTo>
                  <a:pt x="7022" y="308"/>
                  <a:pt x="6784" y="308"/>
                  <a:pt x="6605" y="617"/>
                </a:cubicBezTo>
                <a:cubicBezTo>
                  <a:pt x="6307" y="925"/>
                  <a:pt x="6069" y="925"/>
                  <a:pt x="5772" y="1234"/>
                </a:cubicBezTo>
                <a:cubicBezTo>
                  <a:pt x="5534" y="1543"/>
                  <a:pt x="5236" y="1851"/>
                  <a:pt x="4998" y="2160"/>
                </a:cubicBezTo>
                <a:cubicBezTo>
                  <a:pt x="4463" y="2777"/>
                  <a:pt x="3927" y="3703"/>
                  <a:pt x="3451" y="4628"/>
                </a:cubicBezTo>
                <a:cubicBezTo>
                  <a:pt x="2975" y="5554"/>
                  <a:pt x="2440" y="6788"/>
                  <a:pt x="2023" y="8331"/>
                </a:cubicBezTo>
                <a:cubicBezTo>
                  <a:pt x="1785" y="8948"/>
                  <a:pt x="1607" y="9566"/>
                  <a:pt x="1428" y="10491"/>
                </a:cubicBezTo>
                <a:cubicBezTo>
                  <a:pt x="1250" y="11108"/>
                  <a:pt x="1071" y="12034"/>
                  <a:pt x="893" y="12960"/>
                </a:cubicBezTo>
                <a:cubicBezTo>
                  <a:pt x="714" y="13886"/>
                  <a:pt x="536" y="14811"/>
                  <a:pt x="417" y="15737"/>
                </a:cubicBezTo>
                <a:cubicBezTo>
                  <a:pt x="357" y="16354"/>
                  <a:pt x="238" y="16663"/>
                  <a:pt x="179" y="17280"/>
                </a:cubicBezTo>
                <a:cubicBezTo>
                  <a:pt x="119" y="17588"/>
                  <a:pt x="119" y="17897"/>
                  <a:pt x="59" y="18206"/>
                </a:cubicBezTo>
                <a:cubicBezTo>
                  <a:pt x="59" y="18514"/>
                  <a:pt x="0" y="18514"/>
                  <a:pt x="0" y="18823"/>
                </a:cubicBezTo>
                <a:cubicBezTo>
                  <a:pt x="0" y="19131"/>
                  <a:pt x="119" y="19440"/>
                  <a:pt x="119" y="19131"/>
                </a:cubicBezTo>
                <a:cubicBezTo>
                  <a:pt x="119" y="19131"/>
                  <a:pt x="179" y="18823"/>
                  <a:pt x="179" y="18823"/>
                </a:cubicBezTo>
                <a:cubicBezTo>
                  <a:pt x="179" y="18514"/>
                  <a:pt x="238" y="18514"/>
                  <a:pt x="238" y="18206"/>
                </a:cubicBezTo>
                <a:cubicBezTo>
                  <a:pt x="297" y="17897"/>
                  <a:pt x="357" y="17588"/>
                  <a:pt x="417" y="17280"/>
                </a:cubicBezTo>
                <a:cubicBezTo>
                  <a:pt x="536" y="16663"/>
                  <a:pt x="655" y="16046"/>
                  <a:pt x="774" y="15429"/>
                </a:cubicBezTo>
                <a:cubicBezTo>
                  <a:pt x="1190" y="13269"/>
                  <a:pt x="1666" y="11726"/>
                  <a:pt x="2142" y="10183"/>
                </a:cubicBezTo>
                <a:cubicBezTo>
                  <a:pt x="2499" y="8948"/>
                  <a:pt x="2916" y="8023"/>
                  <a:pt x="3332" y="7097"/>
                </a:cubicBezTo>
                <a:cubicBezTo>
                  <a:pt x="3749" y="6171"/>
                  <a:pt x="4165" y="5554"/>
                  <a:pt x="4582" y="4937"/>
                </a:cubicBezTo>
                <a:cubicBezTo>
                  <a:pt x="4998" y="4320"/>
                  <a:pt x="5415" y="4011"/>
                  <a:pt x="5891" y="3394"/>
                </a:cubicBezTo>
                <a:cubicBezTo>
                  <a:pt x="6129" y="3086"/>
                  <a:pt x="6367" y="3086"/>
                  <a:pt x="6605" y="3086"/>
                </a:cubicBezTo>
                <a:cubicBezTo>
                  <a:pt x="6724" y="3086"/>
                  <a:pt x="6843" y="3086"/>
                  <a:pt x="6902" y="3086"/>
                </a:cubicBezTo>
                <a:cubicBezTo>
                  <a:pt x="7259" y="3086"/>
                  <a:pt x="7617" y="2777"/>
                  <a:pt x="7914" y="2777"/>
                </a:cubicBezTo>
                <a:cubicBezTo>
                  <a:pt x="8212" y="2777"/>
                  <a:pt x="8509" y="2777"/>
                  <a:pt x="8807" y="2777"/>
                </a:cubicBezTo>
                <a:cubicBezTo>
                  <a:pt x="9045" y="2777"/>
                  <a:pt x="9283" y="2777"/>
                  <a:pt x="9461" y="3086"/>
                </a:cubicBezTo>
                <a:cubicBezTo>
                  <a:pt x="9640" y="3086"/>
                  <a:pt x="9878" y="3394"/>
                  <a:pt x="10056" y="3394"/>
                </a:cubicBezTo>
                <a:cubicBezTo>
                  <a:pt x="10235" y="3394"/>
                  <a:pt x="10473" y="3703"/>
                  <a:pt x="10651" y="4011"/>
                </a:cubicBezTo>
                <a:cubicBezTo>
                  <a:pt x="10770" y="4320"/>
                  <a:pt x="10889" y="4320"/>
                  <a:pt x="11008" y="4629"/>
                </a:cubicBezTo>
                <a:cubicBezTo>
                  <a:pt x="11127" y="4937"/>
                  <a:pt x="11246" y="5246"/>
                  <a:pt x="11365" y="5554"/>
                </a:cubicBezTo>
                <a:cubicBezTo>
                  <a:pt x="11127" y="6171"/>
                  <a:pt x="10830" y="7097"/>
                  <a:pt x="10651" y="8023"/>
                </a:cubicBezTo>
                <a:cubicBezTo>
                  <a:pt x="10413" y="8948"/>
                  <a:pt x="10235" y="9874"/>
                  <a:pt x="9997" y="10800"/>
                </a:cubicBezTo>
                <a:cubicBezTo>
                  <a:pt x="9937" y="11417"/>
                  <a:pt x="9818" y="11726"/>
                  <a:pt x="9759" y="12343"/>
                </a:cubicBezTo>
                <a:cubicBezTo>
                  <a:pt x="9699" y="12651"/>
                  <a:pt x="9699" y="12960"/>
                  <a:pt x="9640" y="13269"/>
                </a:cubicBezTo>
                <a:cubicBezTo>
                  <a:pt x="9580" y="13577"/>
                  <a:pt x="9580" y="14194"/>
                  <a:pt x="9580" y="14503"/>
                </a:cubicBezTo>
                <a:cubicBezTo>
                  <a:pt x="9521" y="15120"/>
                  <a:pt x="9521" y="15737"/>
                  <a:pt x="9580" y="16354"/>
                </a:cubicBezTo>
                <a:cubicBezTo>
                  <a:pt x="9580" y="16663"/>
                  <a:pt x="9580" y="16971"/>
                  <a:pt x="9640" y="17280"/>
                </a:cubicBezTo>
                <a:cubicBezTo>
                  <a:pt x="9640" y="17588"/>
                  <a:pt x="9699" y="17897"/>
                  <a:pt x="9759" y="18514"/>
                </a:cubicBezTo>
                <a:cubicBezTo>
                  <a:pt x="9818" y="19131"/>
                  <a:pt x="9937" y="19440"/>
                  <a:pt x="9997" y="20057"/>
                </a:cubicBezTo>
                <a:cubicBezTo>
                  <a:pt x="10116" y="20366"/>
                  <a:pt x="10235" y="20983"/>
                  <a:pt x="10354" y="20983"/>
                </a:cubicBezTo>
                <a:cubicBezTo>
                  <a:pt x="10473" y="21291"/>
                  <a:pt x="10592" y="21291"/>
                  <a:pt x="10770" y="21600"/>
                </a:cubicBezTo>
                <a:cubicBezTo>
                  <a:pt x="10889" y="21600"/>
                  <a:pt x="11068" y="21600"/>
                  <a:pt x="11187" y="21600"/>
                </a:cubicBezTo>
                <a:cubicBezTo>
                  <a:pt x="11306" y="21600"/>
                  <a:pt x="11425" y="21600"/>
                  <a:pt x="11544" y="21292"/>
                </a:cubicBezTo>
                <a:cubicBezTo>
                  <a:pt x="11663" y="20983"/>
                  <a:pt x="11841" y="20983"/>
                  <a:pt x="11960" y="20366"/>
                </a:cubicBezTo>
                <a:cubicBezTo>
                  <a:pt x="12079" y="20057"/>
                  <a:pt x="12198" y="19749"/>
                  <a:pt x="12258" y="19131"/>
                </a:cubicBezTo>
                <a:cubicBezTo>
                  <a:pt x="12377" y="18514"/>
                  <a:pt x="12436" y="18206"/>
                  <a:pt x="12555" y="17589"/>
                </a:cubicBezTo>
                <a:cubicBezTo>
                  <a:pt x="12734" y="16354"/>
                  <a:pt x="12793" y="14811"/>
                  <a:pt x="12793" y="13577"/>
                </a:cubicBezTo>
                <a:cubicBezTo>
                  <a:pt x="12793" y="12034"/>
                  <a:pt x="12734" y="10800"/>
                  <a:pt x="12674" y="9566"/>
                </a:cubicBezTo>
                <a:cubicBezTo>
                  <a:pt x="12615" y="8949"/>
                  <a:pt x="12555" y="8331"/>
                  <a:pt x="12496" y="7714"/>
                </a:cubicBezTo>
                <a:cubicBezTo>
                  <a:pt x="12436" y="7097"/>
                  <a:pt x="12377" y="6789"/>
                  <a:pt x="12317" y="6480"/>
                </a:cubicBezTo>
                <a:cubicBezTo>
                  <a:pt x="12436" y="6172"/>
                  <a:pt x="12615" y="6172"/>
                  <a:pt x="12734" y="5863"/>
                </a:cubicBezTo>
                <a:cubicBezTo>
                  <a:pt x="13091" y="5246"/>
                  <a:pt x="13507" y="4937"/>
                  <a:pt x="13864" y="4629"/>
                </a:cubicBezTo>
                <a:cubicBezTo>
                  <a:pt x="14043" y="4629"/>
                  <a:pt x="14281" y="4320"/>
                  <a:pt x="14460" y="4320"/>
                </a:cubicBezTo>
                <a:cubicBezTo>
                  <a:pt x="14638" y="4320"/>
                  <a:pt x="14817" y="4012"/>
                  <a:pt x="15055" y="4012"/>
                </a:cubicBezTo>
                <a:cubicBezTo>
                  <a:pt x="15471" y="4012"/>
                  <a:pt x="15828" y="4320"/>
                  <a:pt x="16245" y="4629"/>
                </a:cubicBezTo>
                <a:cubicBezTo>
                  <a:pt x="16661" y="4937"/>
                  <a:pt x="17018" y="5246"/>
                  <a:pt x="17435" y="5863"/>
                </a:cubicBezTo>
                <a:cubicBezTo>
                  <a:pt x="17435" y="5863"/>
                  <a:pt x="17494" y="5863"/>
                  <a:pt x="17494" y="5863"/>
                </a:cubicBezTo>
                <a:cubicBezTo>
                  <a:pt x="17494" y="5863"/>
                  <a:pt x="17494" y="5863"/>
                  <a:pt x="17494" y="5863"/>
                </a:cubicBezTo>
                <a:cubicBezTo>
                  <a:pt x="17792" y="6172"/>
                  <a:pt x="18089" y="6789"/>
                  <a:pt x="18327" y="7406"/>
                </a:cubicBezTo>
                <a:cubicBezTo>
                  <a:pt x="18446" y="7714"/>
                  <a:pt x="18506" y="7714"/>
                  <a:pt x="18625" y="8023"/>
                </a:cubicBezTo>
                <a:cubicBezTo>
                  <a:pt x="18744" y="8332"/>
                  <a:pt x="18863" y="8332"/>
                  <a:pt x="18982" y="8640"/>
                </a:cubicBezTo>
                <a:cubicBezTo>
                  <a:pt x="18922" y="9258"/>
                  <a:pt x="18803" y="10183"/>
                  <a:pt x="18744" y="10800"/>
                </a:cubicBezTo>
                <a:cubicBezTo>
                  <a:pt x="18684" y="11109"/>
                  <a:pt x="18625" y="11726"/>
                  <a:pt x="18565" y="12035"/>
                </a:cubicBezTo>
                <a:cubicBezTo>
                  <a:pt x="18565" y="12343"/>
                  <a:pt x="18506" y="12343"/>
                  <a:pt x="18506" y="12652"/>
                </a:cubicBezTo>
                <a:cubicBezTo>
                  <a:pt x="18506" y="12652"/>
                  <a:pt x="18446" y="12960"/>
                  <a:pt x="18446" y="12960"/>
                </a:cubicBezTo>
                <a:cubicBezTo>
                  <a:pt x="18387" y="13269"/>
                  <a:pt x="18327" y="13886"/>
                  <a:pt x="18327" y="14503"/>
                </a:cubicBezTo>
                <a:cubicBezTo>
                  <a:pt x="18327" y="14503"/>
                  <a:pt x="18327" y="14503"/>
                  <a:pt x="18327" y="14503"/>
                </a:cubicBezTo>
                <a:cubicBezTo>
                  <a:pt x="18327" y="14812"/>
                  <a:pt x="18327" y="15120"/>
                  <a:pt x="18387" y="15429"/>
                </a:cubicBezTo>
                <a:cubicBezTo>
                  <a:pt x="18446" y="15737"/>
                  <a:pt x="18446" y="16046"/>
                  <a:pt x="18565" y="16046"/>
                </a:cubicBezTo>
                <a:cubicBezTo>
                  <a:pt x="18625" y="16355"/>
                  <a:pt x="18684" y="16355"/>
                  <a:pt x="18803" y="16355"/>
                </a:cubicBezTo>
                <a:cubicBezTo>
                  <a:pt x="18922" y="16355"/>
                  <a:pt x="19041" y="16355"/>
                  <a:pt x="19160" y="16355"/>
                </a:cubicBezTo>
                <a:cubicBezTo>
                  <a:pt x="19279" y="16355"/>
                  <a:pt x="19398" y="16355"/>
                  <a:pt x="19517" y="16046"/>
                </a:cubicBezTo>
                <a:cubicBezTo>
                  <a:pt x="19696" y="16046"/>
                  <a:pt x="19874" y="15738"/>
                  <a:pt x="20053" y="15738"/>
                </a:cubicBezTo>
                <a:cubicBezTo>
                  <a:pt x="20291" y="15738"/>
                  <a:pt x="20469" y="15738"/>
                  <a:pt x="20707" y="15738"/>
                </a:cubicBezTo>
                <a:cubicBezTo>
                  <a:pt x="20767" y="15738"/>
                  <a:pt x="20826" y="15738"/>
                  <a:pt x="20826" y="15738"/>
                </a:cubicBezTo>
                <a:cubicBezTo>
                  <a:pt x="2082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945" y="15738"/>
                  <a:pt x="20945" y="15738"/>
                </a:cubicBezTo>
                <a:cubicBezTo>
                  <a:pt x="20945" y="15738"/>
                  <a:pt x="20886" y="15738"/>
                  <a:pt x="20886" y="15738"/>
                </a:cubicBezTo>
                <a:cubicBezTo>
                  <a:pt x="20886" y="15738"/>
                  <a:pt x="20886" y="15738"/>
                  <a:pt x="20886" y="15738"/>
                </a:cubicBezTo>
                <a:cubicBezTo>
                  <a:pt x="20886" y="15738"/>
                  <a:pt x="20945" y="15738"/>
                  <a:pt x="20945" y="15738"/>
                </a:cubicBezTo>
                <a:cubicBezTo>
                  <a:pt x="20945" y="15738"/>
                  <a:pt x="20945" y="15738"/>
                  <a:pt x="20945" y="15738"/>
                </a:cubicBezTo>
                <a:cubicBezTo>
                  <a:pt x="20945" y="15738"/>
                  <a:pt x="20886" y="15738"/>
                  <a:pt x="20886" y="15738"/>
                </a:cubicBezTo>
                <a:cubicBezTo>
                  <a:pt x="20886" y="15738"/>
                  <a:pt x="20945" y="15738"/>
                  <a:pt x="20945" y="15738"/>
                </a:cubicBezTo>
                <a:cubicBezTo>
                  <a:pt x="20945" y="15738"/>
                  <a:pt x="20945" y="15738"/>
                  <a:pt x="21005" y="15738"/>
                </a:cubicBezTo>
                <a:cubicBezTo>
                  <a:pt x="21005" y="15738"/>
                  <a:pt x="21005" y="15738"/>
                  <a:pt x="21005" y="15738"/>
                </a:cubicBezTo>
                <a:cubicBezTo>
                  <a:pt x="21005" y="15738"/>
                  <a:pt x="21005" y="15738"/>
                  <a:pt x="21064" y="15738"/>
                </a:cubicBezTo>
                <a:cubicBezTo>
                  <a:pt x="21124" y="15738"/>
                  <a:pt x="21243" y="15738"/>
                  <a:pt x="21302" y="15738"/>
                </a:cubicBezTo>
                <a:cubicBezTo>
                  <a:pt x="21362" y="15738"/>
                  <a:pt x="21421" y="15429"/>
                  <a:pt x="21481" y="15429"/>
                </a:cubicBezTo>
                <a:cubicBezTo>
                  <a:pt x="21540" y="15121"/>
                  <a:pt x="21540" y="15121"/>
                  <a:pt x="21600" y="14812"/>
                </a:cubicBezTo>
                <a:cubicBezTo>
                  <a:pt x="21362" y="14194"/>
                  <a:pt x="21422" y="13886"/>
                  <a:pt x="21422" y="13886"/>
                </a:cubicBezTo>
                <a:close/>
                <a:moveTo>
                  <a:pt x="12079" y="9257"/>
                </a:moveTo>
                <a:cubicBezTo>
                  <a:pt x="12139" y="9874"/>
                  <a:pt x="12198" y="10492"/>
                  <a:pt x="12198" y="11108"/>
                </a:cubicBezTo>
                <a:cubicBezTo>
                  <a:pt x="12198" y="11726"/>
                  <a:pt x="12258" y="12343"/>
                  <a:pt x="12258" y="12960"/>
                </a:cubicBezTo>
                <a:cubicBezTo>
                  <a:pt x="12258" y="13577"/>
                  <a:pt x="12258" y="14194"/>
                  <a:pt x="12198" y="14503"/>
                </a:cubicBezTo>
                <a:cubicBezTo>
                  <a:pt x="12198" y="15120"/>
                  <a:pt x="12139" y="15428"/>
                  <a:pt x="12079" y="16046"/>
                </a:cubicBezTo>
                <a:cubicBezTo>
                  <a:pt x="12020" y="16663"/>
                  <a:pt x="11960" y="16971"/>
                  <a:pt x="11901" y="17280"/>
                </a:cubicBezTo>
                <a:cubicBezTo>
                  <a:pt x="11841" y="17588"/>
                  <a:pt x="11722" y="17897"/>
                  <a:pt x="11663" y="18206"/>
                </a:cubicBezTo>
                <a:cubicBezTo>
                  <a:pt x="11544" y="18514"/>
                  <a:pt x="11484" y="18514"/>
                  <a:pt x="11365" y="18823"/>
                </a:cubicBezTo>
                <a:cubicBezTo>
                  <a:pt x="11246" y="19131"/>
                  <a:pt x="11127" y="19131"/>
                  <a:pt x="10949" y="19131"/>
                </a:cubicBezTo>
                <a:cubicBezTo>
                  <a:pt x="10830" y="19131"/>
                  <a:pt x="10651" y="19131"/>
                  <a:pt x="10532" y="18823"/>
                </a:cubicBezTo>
                <a:cubicBezTo>
                  <a:pt x="10413" y="18823"/>
                  <a:pt x="10354" y="18514"/>
                  <a:pt x="10235" y="18206"/>
                </a:cubicBezTo>
                <a:cubicBezTo>
                  <a:pt x="10175" y="17897"/>
                  <a:pt x="10116" y="17897"/>
                  <a:pt x="10056" y="17588"/>
                </a:cubicBezTo>
                <a:cubicBezTo>
                  <a:pt x="10056" y="17588"/>
                  <a:pt x="9997" y="17280"/>
                  <a:pt x="9997" y="17280"/>
                </a:cubicBezTo>
                <a:cubicBezTo>
                  <a:pt x="9997" y="16971"/>
                  <a:pt x="9937" y="16971"/>
                  <a:pt x="9937" y="16663"/>
                </a:cubicBezTo>
                <a:cubicBezTo>
                  <a:pt x="9937" y="16354"/>
                  <a:pt x="9937" y="16046"/>
                  <a:pt x="9937" y="16046"/>
                </a:cubicBezTo>
                <a:cubicBezTo>
                  <a:pt x="9937" y="15737"/>
                  <a:pt x="9937" y="15428"/>
                  <a:pt x="9937" y="15120"/>
                </a:cubicBezTo>
                <a:cubicBezTo>
                  <a:pt x="9937" y="14811"/>
                  <a:pt x="9997" y="14503"/>
                  <a:pt x="9997" y="14194"/>
                </a:cubicBezTo>
                <a:cubicBezTo>
                  <a:pt x="10056" y="13577"/>
                  <a:pt x="10175" y="12960"/>
                  <a:pt x="10294" y="12343"/>
                </a:cubicBezTo>
                <a:cubicBezTo>
                  <a:pt x="10532" y="11108"/>
                  <a:pt x="10830" y="9874"/>
                  <a:pt x="11187" y="8949"/>
                </a:cubicBezTo>
                <a:cubicBezTo>
                  <a:pt x="11365" y="8331"/>
                  <a:pt x="11544" y="8023"/>
                  <a:pt x="11722" y="7714"/>
                </a:cubicBezTo>
                <a:cubicBezTo>
                  <a:pt x="11722" y="7714"/>
                  <a:pt x="11722" y="7714"/>
                  <a:pt x="11782" y="8023"/>
                </a:cubicBezTo>
                <a:cubicBezTo>
                  <a:pt x="11901" y="8023"/>
                  <a:pt x="11960" y="8640"/>
                  <a:pt x="12079" y="9257"/>
                </a:cubicBezTo>
                <a:close/>
                <a:moveTo>
                  <a:pt x="20648" y="15737"/>
                </a:moveTo>
                <a:cubicBezTo>
                  <a:pt x="20648" y="15737"/>
                  <a:pt x="20648" y="15737"/>
                  <a:pt x="20648" y="15737"/>
                </a:cubicBezTo>
                <a:cubicBezTo>
                  <a:pt x="20648" y="15737"/>
                  <a:pt x="20648" y="15737"/>
                  <a:pt x="20648" y="15737"/>
                </a:cubicBezTo>
                <a:cubicBezTo>
                  <a:pt x="20648" y="15737"/>
                  <a:pt x="20648" y="15737"/>
                  <a:pt x="20648" y="1573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solidFill>
              <a:schemeClr val="accent4">
                <a:lumMod val="75000"/>
              </a:schemeClr>
            </a:solidFill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046AE74-0484-4ECA-A230-6773185F44AE}"/>
              </a:ext>
            </a:extLst>
          </p:cNvPr>
          <p:cNvSpPr txBox="1"/>
          <p:nvPr/>
        </p:nvSpPr>
        <p:spPr>
          <a:xfrm>
            <a:off x="1854494" y="270396"/>
            <a:ext cx="15279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Ink Free" panose="03080402000500000000" pitchFamily="66" charset="0"/>
              </a:rPr>
              <a:t>base de datos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25D351E-81FD-4288-A9D7-6EE805560F12}"/>
              </a:ext>
            </a:extLst>
          </p:cNvPr>
          <p:cNvSpPr txBox="1"/>
          <p:nvPr/>
        </p:nvSpPr>
        <p:spPr>
          <a:xfrm>
            <a:off x="3510297" y="2327571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</a:rPr>
              <a:t>funciones </a:t>
            </a:r>
          </a:p>
          <a:p>
            <a:pPr algn="ctr"/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</a:rPr>
              <a:t>geométricas</a:t>
            </a: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65D04C64-4F9E-4FC6-8E6B-EE95F2685417}"/>
              </a:ext>
            </a:extLst>
          </p:cNvPr>
          <p:cNvSpPr/>
          <p:nvPr/>
        </p:nvSpPr>
        <p:spPr>
          <a:xfrm rot="18748490" flipV="1">
            <a:off x="5578733" y="3297163"/>
            <a:ext cx="1637952" cy="1363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574" extrusionOk="0">
                <a:moveTo>
                  <a:pt x="19" y="10131"/>
                </a:moveTo>
                <a:cubicBezTo>
                  <a:pt x="43" y="10354"/>
                  <a:pt x="92" y="10550"/>
                  <a:pt x="140" y="10774"/>
                </a:cubicBezTo>
                <a:cubicBezTo>
                  <a:pt x="237" y="11194"/>
                  <a:pt x="406" y="11557"/>
                  <a:pt x="599" y="11921"/>
                </a:cubicBezTo>
                <a:cubicBezTo>
                  <a:pt x="792" y="12285"/>
                  <a:pt x="1010" y="12621"/>
                  <a:pt x="1276" y="12928"/>
                </a:cubicBezTo>
                <a:cubicBezTo>
                  <a:pt x="1541" y="13236"/>
                  <a:pt x="1831" y="13516"/>
                  <a:pt x="2121" y="13768"/>
                </a:cubicBezTo>
                <a:cubicBezTo>
                  <a:pt x="2411" y="14020"/>
                  <a:pt x="2701" y="14243"/>
                  <a:pt x="3015" y="14439"/>
                </a:cubicBezTo>
                <a:cubicBezTo>
                  <a:pt x="3354" y="14663"/>
                  <a:pt x="3692" y="14831"/>
                  <a:pt x="4054" y="14999"/>
                </a:cubicBezTo>
                <a:cubicBezTo>
                  <a:pt x="4417" y="15167"/>
                  <a:pt x="4779" y="15279"/>
                  <a:pt x="5141" y="15391"/>
                </a:cubicBezTo>
                <a:cubicBezTo>
                  <a:pt x="5528" y="15503"/>
                  <a:pt x="5915" y="15558"/>
                  <a:pt x="6301" y="15586"/>
                </a:cubicBezTo>
                <a:cubicBezTo>
                  <a:pt x="6688" y="15642"/>
                  <a:pt x="7074" y="15614"/>
                  <a:pt x="7461" y="15614"/>
                </a:cubicBezTo>
                <a:cubicBezTo>
                  <a:pt x="7654" y="15614"/>
                  <a:pt x="7872" y="15586"/>
                  <a:pt x="8065" y="15586"/>
                </a:cubicBezTo>
                <a:cubicBezTo>
                  <a:pt x="8234" y="15558"/>
                  <a:pt x="8379" y="15558"/>
                  <a:pt x="8548" y="15531"/>
                </a:cubicBezTo>
                <a:cubicBezTo>
                  <a:pt x="8524" y="15642"/>
                  <a:pt x="8500" y="15782"/>
                  <a:pt x="8476" y="15894"/>
                </a:cubicBezTo>
                <a:cubicBezTo>
                  <a:pt x="8427" y="16118"/>
                  <a:pt x="8355" y="16342"/>
                  <a:pt x="8282" y="16538"/>
                </a:cubicBezTo>
                <a:cubicBezTo>
                  <a:pt x="8162" y="16846"/>
                  <a:pt x="8041" y="17125"/>
                  <a:pt x="7896" y="17405"/>
                </a:cubicBezTo>
                <a:cubicBezTo>
                  <a:pt x="7751" y="17685"/>
                  <a:pt x="7582" y="17965"/>
                  <a:pt x="7388" y="18245"/>
                </a:cubicBezTo>
                <a:cubicBezTo>
                  <a:pt x="7171" y="18552"/>
                  <a:pt x="6954" y="18832"/>
                  <a:pt x="6712" y="19112"/>
                </a:cubicBezTo>
                <a:cubicBezTo>
                  <a:pt x="6470" y="19392"/>
                  <a:pt x="6205" y="19671"/>
                  <a:pt x="5915" y="19923"/>
                </a:cubicBezTo>
                <a:cubicBezTo>
                  <a:pt x="5721" y="20091"/>
                  <a:pt x="5504" y="20259"/>
                  <a:pt x="5311" y="20399"/>
                </a:cubicBezTo>
                <a:cubicBezTo>
                  <a:pt x="5093" y="20539"/>
                  <a:pt x="4876" y="20679"/>
                  <a:pt x="4634" y="20791"/>
                </a:cubicBezTo>
                <a:cubicBezTo>
                  <a:pt x="4489" y="20875"/>
                  <a:pt x="4320" y="20931"/>
                  <a:pt x="4175" y="20986"/>
                </a:cubicBezTo>
                <a:cubicBezTo>
                  <a:pt x="4006" y="21042"/>
                  <a:pt x="3837" y="21098"/>
                  <a:pt x="3668" y="21126"/>
                </a:cubicBezTo>
                <a:cubicBezTo>
                  <a:pt x="3644" y="21126"/>
                  <a:pt x="3619" y="21154"/>
                  <a:pt x="3595" y="21182"/>
                </a:cubicBezTo>
                <a:cubicBezTo>
                  <a:pt x="3499" y="21210"/>
                  <a:pt x="3402" y="21210"/>
                  <a:pt x="3329" y="21238"/>
                </a:cubicBezTo>
                <a:cubicBezTo>
                  <a:pt x="3257" y="21238"/>
                  <a:pt x="3233" y="21322"/>
                  <a:pt x="3233" y="21406"/>
                </a:cubicBezTo>
                <a:cubicBezTo>
                  <a:pt x="3233" y="21490"/>
                  <a:pt x="3305" y="21574"/>
                  <a:pt x="3378" y="21574"/>
                </a:cubicBezTo>
                <a:cubicBezTo>
                  <a:pt x="3426" y="21574"/>
                  <a:pt x="3450" y="21574"/>
                  <a:pt x="3499" y="21574"/>
                </a:cubicBezTo>
                <a:cubicBezTo>
                  <a:pt x="3523" y="21574"/>
                  <a:pt x="3523" y="21574"/>
                  <a:pt x="3547" y="21574"/>
                </a:cubicBezTo>
                <a:cubicBezTo>
                  <a:pt x="3595" y="21574"/>
                  <a:pt x="3644" y="21574"/>
                  <a:pt x="3668" y="21574"/>
                </a:cubicBezTo>
                <a:cubicBezTo>
                  <a:pt x="3813" y="21574"/>
                  <a:pt x="3982" y="21518"/>
                  <a:pt x="4127" y="21490"/>
                </a:cubicBezTo>
                <a:cubicBezTo>
                  <a:pt x="4320" y="21462"/>
                  <a:pt x="4489" y="21378"/>
                  <a:pt x="4658" y="21322"/>
                </a:cubicBezTo>
                <a:cubicBezTo>
                  <a:pt x="4707" y="21294"/>
                  <a:pt x="4779" y="21294"/>
                  <a:pt x="4827" y="21266"/>
                </a:cubicBezTo>
                <a:cubicBezTo>
                  <a:pt x="5117" y="21154"/>
                  <a:pt x="5431" y="21042"/>
                  <a:pt x="5721" y="20930"/>
                </a:cubicBezTo>
                <a:cubicBezTo>
                  <a:pt x="5842" y="20875"/>
                  <a:pt x="5963" y="20819"/>
                  <a:pt x="6084" y="20763"/>
                </a:cubicBezTo>
                <a:cubicBezTo>
                  <a:pt x="6277" y="20679"/>
                  <a:pt x="6446" y="20595"/>
                  <a:pt x="6639" y="20511"/>
                </a:cubicBezTo>
                <a:cubicBezTo>
                  <a:pt x="6978" y="20343"/>
                  <a:pt x="7316" y="20147"/>
                  <a:pt x="7654" y="19951"/>
                </a:cubicBezTo>
                <a:cubicBezTo>
                  <a:pt x="7993" y="19755"/>
                  <a:pt x="8307" y="19532"/>
                  <a:pt x="8621" y="19280"/>
                </a:cubicBezTo>
                <a:cubicBezTo>
                  <a:pt x="8766" y="19168"/>
                  <a:pt x="8911" y="19056"/>
                  <a:pt x="9080" y="18916"/>
                </a:cubicBezTo>
                <a:cubicBezTo>
                  <a:pt x="9225" y="18776"/>
                  <a:pt x="9394" y="18664"/>
                  <a:pt x="9539" y="18524"/>
                </a:cubicBezTo>
                <a:cubicBezTo>
                  <a:pt x="9756" y="18328"/>
                  <a:pt x="9950" y="18133"/>
                  <a:pt x="10143" y="17937"/>
                </a:cubicBezTo>
                <a:cubicBezTo>
                  <a:pt x="10336" y="17741"/>
                  <a:pt x="10505" y="17517"/>
                  <a:pt x="10674" y="17293"/>
                </a:cubicBezTo>
                <a:cubicBezTo>
                  <a:pt x="10844" y="17041"/>
                  <a:pt x="10964" y="16790"/>
                  <a:pt x="11085" y="16510"/>
                </a:cubicBezTo>
                <a:cubicBezTo>
                  <a:pt x="11109" y="16482"/>
                  <a:pt x="11109" y="16426"/>
                  <a:pt x="11133" y="16398"/>
                </a:cubicBezTo>
                <a:cubicBezTo>
                  <a:pt x="11182" y="16426"/>
                  <a:pt x="11230" y="16454"/>
                  <a:pt x="11303" y="16510"/>
                </a:cubicBezTo>
                <a:cubicBezTo>
                  <a:pt x="11472" y="16622"/>
                  <a:pt x="11665" y="16678"/>
                  <a:pt x="11858" y="16762"/>
                </a:cubicBezTo>
                <a:cubicBezTo>
                  <a:pt x="12027" y="16846"/>
                  <a:pt x="12197" y="16901"/>
                  <a:pt x="12366" y="16957"/>
                </a:cubicBezTo>
                <a:cubicBezTo>
                  <a:pt x="12559" y="17013"/>
                  <a:pt x="12752" y="17069"/>
                  <a:pt x="12970" y="17097"/>
                </a:cubicBezTo>
                <a:cubicBezTo>
                  <a:pt x="13066" y="17125"/>
                  <a:pt x="13187" y="17125"/>
                  <a:pt x="13284" y="17125"/>
                </a:cubicBezTo>
                <a:cubicBezTo>
                  <a:pt x="13550" y="17125"/>
                  <a:pt x="13839" y="17069"/>
                  <a:pt x="14105" y="17013"/>
                </a:cubicBezTo>
                <a:cubicBezTo>
                  <a:pt x="14274" y="16957"/>
                  <a:pt x="14444" y="16929"/>
                  <a:pt x="14613" y="16845"/>
                </a:cubicBezTo>
                <a:cubicBezTo>
                  <a:pt x="14806" y="16762"/>
                  <a:pt x="14975" y="16678"/>
                  <a:pt x="15168" y="16594"/>
                </a:cubicBezTo>
                <a:cubicBezTo>
                  <a:pt x="15507" y="16426"/>
                  <a:pt x="15821" y="16202"/>
                  <a:pt x="16135" y="15978"/>
                </a:cubicBezTo>
                <a:cubicBezTo>
                  <a:pt x="16449" y="15754"/>
                  <a:pt x="16739" y="15502"/>
                  <a:pt x="17029" y="15223"/>
                </a:cubicBezTo>
                <a:cubicBezTo>
                  <a:pt x="17319" y="14943"/>
                  <a:pt x="17584" y="14663"/>
                  <a:pt x="17874" y="14383"/>
                </a:cubicBezTo>
                <a:cubicBezTo>
                  <a:pt x="18140" y="14076"/>
                  <a:pt x="18406" y="13768"/>
                  <a:pt x="18648" y="13460"/>
                </a:cubicBezTo>
                <a:cubicBezTo>
                  <a:pt x="18889" y="13152"/>
                  <a:pt x="19131" y="12816"/>
                  <a:pt x="19372" y="12481"/>
                </a:cubicBezTo>
                <a:cubicBezTo>
                  <a:pt x="19614" y="12145"/>
                  <a:pt x="19831" y="11809"/>
                  <a:pt x="20025" y="11445"/>
                </a:cubicBezTo>
                <a:cubicBezTo>
                  <a:pt x="20435" y="10746"/>
                  <a:pt x="20798" y="9963"/>
                  <a:pt x="21064" y="9179"/>
                </a:cubicBezTo>
                <a:cubicBezTo>
                  <a:pt x="21329" y="8340"/>
                  <a:pt x="21499" y="7472"/>
                  <a:pt x="21547" y="6605"/>
                </a:cubicBezTo>
                <a:cubicBezTo>
                  <a:pt x="21571" y="6157"/>
                  <a:pt x="21547" y="5710"/>
                  <a:pt x="21499" y="5290"/>
                </a:cubicBezTo>
                <a:cubicBezTo>
                  <a:pt x="21426" y="4870"/>
                  <a:pt x="21329" y="4479"/>
                  <a:pt x="21184" y="4087"/>
                </a:cubicBezTo>
                <a:cubicBezTo>
                  <a:pt x="21039" y="3723"/>
                  <a:pt x="20870" y="3359"/>
                  <a:pt x="20653" y="3052"/>
                </a:cubicBezTo>
                <a:cubicBezTo>
                  <a:pt x="20435" y="2716"/>
                  <a:pt x="20194" y="2436"/>
                  <a:pt x="19928" y="2156"/>
                </a:cubicBezTo>
                <a:cubicBezTo>
                  <a:pt x="19372" y="1597"/>
                  <a:pt x="18720" y="1205"/>
                  <a:pt x="18019" y="897"/>
                </a:cubicBezTo>
                <a:cubicBezTo>
                  <a:pt x="17681" y="729"/>
                  <a:pt x="17319" y="618"/>
                  <a:pt x="16956" y="506"/>
                </a:cubicBezTo>
                <a:cubicBezTo>
                  <a:pt x="16594" y="394"/>
                  <a:pt x="16207" y="310"/>
                  <a:pt x="15845" y="226"/>
                </a:cubicBezTo>
                <a:cubicBezTo>
                  <a:pt x="15072" y="86"/>
                  <a:pt x="14299" y="2"/>
                  <a:pt x="13501" y="2"/>
                </a:cubicBezTo>
                <a:cubicBezTo>
                  <a:pt x="11931" y="-26"/>
                  <a:pt x="10360" y="254"/>
                  <a:pt x="8838" y="701"/>
                </a:cubicBezTo>
                <a:cubicBezTo>
                  <a:pt x="8089" y="925"/>
                  <a:pt x="7364" y="1205"/>
                  <a:pt x="6664" y="1541"/>
                </a:cubicBezTo>
                <a:cubicBezTo>
                  <a:pt x="5939" y="1877"/>
                  <a:pt x="5238" y="2240"/>
                  <a:pt x="4562" y="2688"/>
                </a:cubicBezTo>
                <a:cubicBezTo>
                  <a:pt x="3257" y="3527"/>
                  <a:pt x="2025" y="4563"/>
                  <a:pt x="1131" y="5962"/>
                </a:cubicBezTo>
                <a:cubicBezTo>
                  <a:pt x="696" y="6661"/>
                  <a:pt x="382" y="7416"/>
                  <a:pt x="213" y="8256"/>
                </a:cubicBezTo>
                <a:cubicBezTo>
                  <a:pt x="140" y="8676"/>
                  <a:pt x="92" y="9123"/>
                  <a:pt x="92" y="9571"/>
                </a:cubicBezTo>
                <a:cubicBezTo>
                  <a:pt x="-29" y="9711"/>
                  <a:pt x="-5" y="9935"/>
                  <a:pt x="19" y="10131"/>
                </a:cubicBezTo>
                <a:close/>
                <a:moveTo>
                  <a:pt x="648" y="8843"/>
                </a:moveTo>
                <a:cubicBezTo>
                  <a:pt x="696" y="8396"/>
                  <a:pt x="817" y="7976"/>
                  <a:pt x="962" y="7556"/>
                </a:cubicBezTo>
                <a:cubicBezTo>
                  <a:pt x="1155" y="7053"/>
                  <a:pt x="1421" y="6577"/>
                  <a:pt x="1711" y="6130"/>
                </a:cubicBezTo>
                <a:cubicBezTo>
                  <a:pt x="2121" y="5514"/>
                  <a:pt x="2629" y="4954"/>
                  <a:pt x="3160" y="4479"/>
                </a:cubicBezTo>
                <a:cubicBezTo>
                  <a:pt x="3692" y="4031"/>
                  <a:pt x="4247" y="3611"/>
                  <a:pt x="4803" y="3248"/>
                </a:cubicBezTo>
                <a:cubicBezTo>
                  <a:pt x="5383" y="2856"/>
                  <a:pt x="6011" y="2520"/>
                  <a:pt x="6615" y="2212"/>
                </a:cubicBezTo>
                <a:cubicBezTo>
                  <a:pt x="8113" y="1485"/>
                  <a:pt x="9684" y="953"/>
                  <a:pt x="11278" y="702"/>
                </a:cubicBezTo>
                <a:cubicBezTo>
                  <a:pt x="12607" y="506"/>
                  <a:pt x="13960" y="478"/>
                  <a:pt x="15289" y="674"/>
                </a:cubicBezTo>
                <a:cubicBezTo>
                  <a:pt x="15748" y="757"/>
                  <a:pt x="16183" y="841"/>
                  <a:pt x="16618" y="981"/>
                </a:cubicBezTo>
                <a:cubicBezTo>
                  <a:pt x="17053" y="1093"/>
                  <a:pt x="17488" y="1261"/>
                  <a:pt x="17898" y="1457"/>
                </a:cubicBezTo>
                <a:cubicBezTo>
                  <a:pt x="18406" y="1709"/>
                  <a:pt x="18889" y="2017"/>
                  <a:pt x="19300" y="2408"/>
                </a:cubicBezTo>
                <a:cubicBezTo>
                  <a:pt x="19590" y="2688"/>
                  <a:pt x="19880" y="2996"/>
                  <a:pt x="20121" y="3360"/>
                </a:cubicBezTo>
                <a:cubicBezTo>
                  <a:pt x="20315" y="3667"/>
                  <a:pt x="20484" y="4003"/>
                  <a:pt x="20629" y="4339"/>
                </a:cubicBezTo>
                <a:cubicBezTo>
                  <a:pt x="20774" y="4731"/>
                  <a:pt x="20870" y="5150"/>
                  <a:pt x="20919" y="5598"/>
                </a:cubicBezTo>
                <a:cubicBezTo>
                  <a:pt x="20967" y="6157"/>
                  <a:pt x="20967" y="6745"/>
                  <a:pt x="20894" y="7305"/>
                </a:cubicBezTo>
                <a:cubicBezTo>
                  <a:pt x="20798" y="8060"/>
                  <a:pt x="20629" y="8788"/>
                  <a:pt x="20363" y="9487"/>
                </a:cubicBezTo>
                <a:cubicBezTo>
                  <a:pt x="20194" y="9963"/>
                  <a:pt x="19976" y="10438"/>
                  <a:pt x="19735" y="10914"/>
                </a:cubicBezTo>
                <a:cubicBezTo>
                  <a:pt x="19493" y="11362"/>
                  <a:pt x="19227" y="11809"/>
                  <a:pt x="18937" y="12229"/>
                </a:cubicBezTo>
                <a:cubicBezTo>
                  <a:pt x="18237" y="13264"/>
                  <a:pt x="17439" y="14243"/>
                  <a:pt x="16545" y="15055"/>
                </a:cubicBezTo>
                <a:cubicBezTo>
                  <a:pt x="16038" y="15503"/>
                  <a:pt x="15507" y="15866"/>
                  <a:pt x="14927" y="16146"/>
                </a:cubicBezTo>
                <a:cubicBezTo>
                  <a:pt x="14782" y="16230"/>
                  <a:pt x="14613" y="16286"/>
                  <a:pt x="14443" y="16342"/>
                </a:cubicBezTo>
                <a:cubicBezTo>
                  <a:pt x="14274" y="16398"/>
                  <a:pt x="14081" y="16454"/>
                  <a:pt x="13888" y="16482"/>
                </a:cubicBezTo>
                <a:cubicBezTo>
                  <a:pt x="13598" y="16510"/>
                  <a:pt x="13308" y="16538"/>
                  <a:pt x="13018" y="16510"/>
                </a:cubicBezTo>
                <a:cubicBezTo>
                  <a:pt x="12728" y="16454"/>
                  <a:pt x="12438" y="16342"/>
                  <a:pt x="12172" y="16230"/>
                </a:cubicBezTo>
                <a:cubicBezTo>
                  <a:pt x="11907" y="16090"/>
                  <a:pt x="11665" y="15950"/>
                  <a:pt x="11447" y="15782"/>
                </a:cubicBezTo>
                <a:cubicBezTo>
                  <a:pt x="11423" y="15754"/>
                  <a:pt x="11399" y="15726"/>
                  <a:pt x="11375" y="15698"/>
                </a:cubicBezTo>
                <a:cubicBezTo>
                  <a:pt x="11375" y="15698"/>
                  <a:pt x="11375" y="15670"/>
                  <a:pt x="11351" y="15670"/>
                </a:cubicBezTo>
                <a:cubicBezTo>
                  <a:pt x="11327" y="15614"/>
                  <a:pt x="11303" y="15586"/>
                  <a:pt x="11278" y="15558"/>
                </a:cubicBezTo>
                <a:cubicBezTo>
                  <a:pt x="11278" y="15531"/>
                  <a:pt x="11278" y="15503"/>
                  <a:pt x="11278" y="15447"/>
                </a:cubicBezTo>
                <a:cubicBezTo>
                  <a:pt x="11278" y="15363"/>
                  <a:pt x="11254" y="15279"/>
                  <a:pt x="11230" y="15223"/>
                </a:cubicBezTo>
                <a:cubicBezTo>
                  <a:pt x="11158" y="15083"/>
                  <a:pt x="11037" y="14999"/>
                  <a:pt x="10892" y="14999"/>
                </a:cubicBezTo>
                <a:cubicBezTo>
                  <a:pt x="10747" y="14999"/>
                  <a:pt x="10626" y="15083"/>
                  <a:pt x="10554" y="15223"/>
                </a:cubicBezTo>
                <a:cubicBezTo>
                  <a:pt x="10529" y="15279"/>
                  <a:pt x="10505" y="15363"/>
                  <a:pt x="10505" y="15447"/>
                </a:cubicBezTo>
                <a:cubicBezTo>
                  <a:pt x="10505" y="15503"/>
                  <a:pt x="10505" y="15558"/>
                  <a:pt x="10529" y="15586"/>
                </a:cubicBezTo>
                <a:cubicBezTo>
                  <a:pt x="10529" y="15670"/>
                  <a:pt x="10529" y="15726"/>
                  <a:pt x="10529" y="15810"/>
                </a:cubicBezTo>
                <a:cubicBezTo>
                  <a:pt x="10481" y="16090"/>
                  <a:pt x="10433" y="16370"/>
                  <a:pt x="10336" y="16650"/>
                </a:cubicBezTo>
                <a:cubicBezTo>
                  <a:pt x="10239" y="16874"/>
                  <a:pt x="10119" y="17097"/>
                  <a:pt x="9998" y="17293"/>
                </a:cubicBezTo>
                <a:cubicBezTo>
                  <a:pt x="9925" y="17405"/>
                  <a:pt x="9853" y="17489"/>
                  <a:pt x="9780" y="17601"/>
                </a:cubicBezTo>
                <a:cubicBezTo>
                  <a:pt x="9684" y="17741"/>
                  <a:pt x="9587" y="17853"/>
                  <a:pt x="9466" y="17965"/>
                </a:cubicBezTo>
                <a:cubicBezTo>
                  <a:pt x="9273" y="18189"/>
                  <a:pt x="9056" y="18384"/>
                  <a:pt x="8814" y="18608"/>
                </a:cubicBezTo>
                <a:cubicBezTo>
                  <a:pt x="8427" y="18944"/>
                  <a:pt x="8041" y="19280"/>
                  <a:pt x="7606" y="19560"/>
                </a:cubicBezTo>
                <a:cubicBezTo>
                  <a:pt x="7171" y="19839"/>
                  <a:pt x="6736" y="20091"/>
                  <a:pt x="6277" y="20315"/>
                </a:cubicBezTo>
                <a:cubicBezTo>
                  <a:pt x="6011" y="20455"/>
                  <a:pt x="5745" y="20567"/>
                  <a:pt x="5456" y="20679"/>
                </a:cubicBezTo>
                <a:cubicBezTo>
                  <a:pt x="5480" y="20679"/>
                  <a:pt x="5480" y="20651"/>
                  <a:pt x="5504" y="20651"/>
                </a:cubicBezTo>
                <a:cubicBezTo>
                  <a:pt x="5794" y="20427"/>
                  <a:pt x="6060" y="20203"/>
                  <a:pt x="6325" y="19951"/>
                </a:cubicBezTo>
                <a:cubicBezTo>
                  <a:pt x="6591" y="19699"/>
                  <a:pt x="6833" y="19420"/>
                  <a:pt x="7074" y="19140"/>
                </a:cubicBezTo>
                <a:cubicBezTo>
                  <a:pt x="7316" y="18860"/>
                  <a:pt x="7533" y="18552"/>
                  <a:pt x="7751" y="18245"/>
                </a:cubicBezTo>
                <a:cubicBezTo>
                  <a:pt x="7968" y="17937"/>
                  <a:pt x="8162" y="17601"/>
                  <a:pt x="8355" y="17265"/>
                </a:cubicBezTo>
                <a:cubicBezTo>
                  <a:pt x="8451" y="17097"/>
                  <a:pt x="8524" y="16930"/>
                  <a:pt x="8621" y="16762"/>
                </a:cubicBezTo>
                <a:cubicBezTo>
                  <a:pt x="8717" y="16594"/>
                  <a:pt x="8790" y="16398"/>
                  <a:pt x="8862" y="16202"/>
                </a:cubicBezTo>
                <a:cubicBezTo>
                  <a:pt x="8935" y="16034"/>
                  <a:pt x="9007" y="15838"/>
                  <a:pt x="9055" y="15670"/>
                </a:cubicBezTo>
                <a:cubicBezTo>
                  <a:pt x="9080" y="15587"/>
                  <a:pt x="9104" y="15475"/>
                  <a:pt x="9128" y="15391"/>
                </a:cubicBezTo>
                <a:cubicBezTo>
                  <a:pt x="9152" y="15335"/>
                  <a:pt x="9152" y="15279"/>
                  <a:pt x="9176" y="15195"/>
                </a:cubicBezTo>
                <a:cubicBezTo>
                  <a:pt x="9176" y="15195"/>
                  <a:pt x="9176" y="15195"/>
                  <a:pt x="9176" y="15167"/>
                </a:cubicBezTo>
                <a:cubicBezTo>
                  <a:pt x="9200" y="15111"/>
                  <a:pt x="9225" y="15027"/>
                  <a:pt x="9225" y="14943"/>
                </a:cubicBezTo>
                <a:cubicBezTo>
                  <a:pt x="9225" y="14859"/>
                  <a:pt x="9200" y="14775"/>
                  <a:pt x="9176" y="14719"/>
                </a:cubicBezTo>
                <a:cubicBezTo>
                  <a:pt x="9104" y="14579"/>
                  <a:pt x="8983" y="14495"/>
                  <a:pt x="8838" y="14495"/>
                </a:cubicBezTo>
                <a:cubicBezTo>
                  <a:pt x="8693" y="14495"/>
                  <a:pt x="8572" y="14579"/>
                  <a:pt x="8500" y="14719"/>
                </a:cubicBezTo>
                <a:cubicBezTo>
                  <a:pt x="8476" y="14775"/>
                  <a:pt x="8451" y="14859"/>
                  <a:pt x="8451" y="14943"/>
                </a:cubicBezTo>
                <a:cubicBezTo>
                  <a:pt x="8451" y="14971"/>
                  <a:pt x="8451" y="14999"/>
                  <a:pt x="8451" y="15027"/>
                </a:cubicBezTo>
                <a:cubicBezTo>
                  <a:pt x="8282" y="15055"/>
                  <a:pt x="8113" y="15055"/>
                  <a:pt x="7944" y="15083"/>
                </a:cubicBezTo>
                <a:cubicBezTo>
                  <a:pt x="7702" y="15111"/>
                  <a:pt x="7485" y="15111"/>
                  <a:pt x="7243" y="15139"/>
                </a:cubicBezTo>
                <a:cubicBezTo>
                  <a:pt x="7002" y="15139"/>
                  <a:pt x="6784" y="15139"/>
                  <a:pt x="6543" y="15139"/>
                </a:cubicBezTo>
                <a:cubicBezTo>
                  <a:pt x="6325" y="15139"/>
                  <a:pt x="6108" y="15111"/>
                  <a:pt x="5890" y="15083"/>
                </a:cubicBezTo>
                <a:cubicBezTo>
                  <a:pt x="5576" y="15027"/>
                  <a:pt x="5238" y="14971"/>
                  <a:pt x="4924" y="14859"/>
                </a:cubicBezTo>
                <a:cubicBezTo>
                  <a:pt x="4610" y="14747"/>
                  <a:pt x="4296" y="14635"/>
                  <a:pt x="3982" y="14495"/>
                </a:cubicBezTo>
                <a:cubicBezTo>
                  <a:pt x="3402" y="14216"/>
                  <a:pt x="2846" y="13824"/>
                  <a:pt x="2339" y="13376"/>
                </a:cubicBezTo>
                <a:cubicBezTo>
                  <a:pt x="1952" y="13040"/>
                  <a:pt x="1590" y="12649"/>
                  <a:pt x="1300" y="12201"/>
                </a:cubicBezTo>
                <a:cubicBezTo>
                  <a:pt x="1082" y="11893"/>
                  <a:pt x="913" y="11529"/>
                  <a:pt x="768" y="11166"/>
                </a:cubicBezTo>
                <a:cubicBezTo>
                  <a:pt x="647" y="10830"/>
                  <a:pt x="575" y="10494"/>
                  <a:pt x="527" y="10131"/>
                </a:cubicBezTo>
                <a:cubicBezTo>
                  <a:pt x="623" y="9655"/>
                  <a:pt x="623" y="9263"/>
                  <a:pt x="648" y="884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solidFill>
              <a:schemeClr val="accent2">
                <a:lumMod val="75000"/>
              </a:schemeClr>
            </a:solidFill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/>
          </a:p>
        </p:txBody>
      </p:sp>
      <p:sp>
        <p:nvSpPr>
          <p:cNvPr id="19" name="Cerrar llave 18">
            <a:extLst>
              <a:ext uri="{FF2B5EF4-FFF2-40B4-BE49-F238E27FC236}">
                <a16:creationId xmlns:a16="http://schemas.microsoft.com/office/drawing/2014/main" id="{DB9C2DD7-29D9-4D64-9669-E0CB8156AE42}"/>
              </a:ext>
            </a:extLst>
          </p:cNvPr>
          <p:cNvSpPr/>
          <p:nvPr/>
        </p:nvSpPr>
        <p:spPr>
          <a:xfrm>
            <a:off x="4854289" y="3251926"/>
            <a:ext cx="395156" cy="1491343"/>
          </a:xfrm>
          <a:prstGeom prst="rightBrace">
            <a:avLst/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CA5CD95-2251-4F56-9078-BFC1C55D10A2}"/>
              </a:ext>
            </a:extLst>
          </p:cNvPr>
          <p:cNvSpPr txBox="1"/>
          <p:nvPr/>
        </p:nvSpPr>
        <p:spPr>
          <a:xfrm>
            <a:off x="6017366" y="3833911"/>
            <a:ext cx="1268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funciones de </a:t>
            </a:r>
          </a:p>
          <a:p>
            <a:r>
              <a:rPr lang="es-MX" sz="16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</a:rPr>
              <a:t>estética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96740C-1277-577C-4337-762226AACE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4873" y="4698000"/>
            <a:ext cx="3294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6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621D513-F015-4A23-8685-9E93CFCE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52" y="1095035"/>
            <a:ext cx="8413209" cy="15546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FF55B1-55C2-424D-B05C-CDB9058B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796" y="2797563"/>
            <a:ext cx="6790008" cy="15241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235F05A-ACE7-4F82-B9C6-AE7DA4189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853" y="4376124"/>
            <a:ext cx="6157494" cy="151651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179A5C1-4227-49CF-9FB5-93FB6412E9C6}"/>
              </a:ext>
            </a:extLst>
          </p:cNvPr>
          <p:cNvSpPr txBox="1"/>
          <p:nvPr/>
        </p:nvSpPr>
        <p:spPr>
          <a:xfrm rot="16200000">
            <a:off x="9509710" y="4186595"/>
            <a:ext cx="4758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ggplot2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BCB7C6-C15E-4CD8-9645-76E216E1A251}"/>
              </a:ext>
            </a:extLst>
          </p:cNvPr>
          <p:cNvSpPr txBox="1"/>
          <p:nvPr/>
        </p:nvSpPr>
        <p:spPr>
          <a:xfrm>
            <a:off x="770804" y="485457"/>
            <a:ext cx="945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C55B9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Funciones ggplot2 + </a:t>
            </a:r>
            <a:r>
              <a:rPr lang="es-MX" sz="2400" b="1" dirty="0" err="1">
                <a:solidFill>
                  <a:srgbClr val="C55B9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geom</a:t>
            </a:r>
            <a:r>
              <a:rPr lang="es-MX" sz="2400" b="1" dirty="0">
                <a:solidFill>
                  <a:srgbClr val="C55B98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3694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9DECAB5-FF47-404C-860C-C9C5723582A1}"/>
              </a:ext>
            </a:extLst>
          </p:cNvPr>
          <p:cNvSpPr txBox="1"/>
          <p:nvPr/>
        </p:nvSpPr>
        <p:spPr>
          <a:xfrm rot="16200000">
            <a:off x="9432431" y="4098430"/>
            <a:ext cx="4934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Manipulación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A6268B-C5B1-456A-9832-EBD658F9F423}"/>
              </a:ext>
            </a:extLst>
          </p:cNvPr>
          <p:cNvSpPr txBox="1"/>
          <p:nvPr/>
        </p:nvSpPr>
        <p:spPr>
          <a:xfrm>
            <a:off x="772143" y="427357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Manejo de </a:t>
            </a:r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shapefiles</a:t>
            </a:r>
            <a:r>
              <a:rPr lang="es-MX" sz="2400" b="1" dirty="0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y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93F9E7-7D05-417F-B931-C5AF16373A6A}"/>
              </a:ext>
            </a:extLst>
          </p:cNvPr>
          <p:cNvSpPr txBox="1"/>
          <p:nvPr/>
        </p:nvSpPr>
        <p:spPr>
          <a:xfrm>
            <a:off x="2504417" y="1318455"/>
            <a:ext cx="228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" name="Gráfico 5" descr="Flechas de cheurón con relleno sólido">
            <a:extLst>
              <a:ext uri="{FF2B5EF4-FFF2-40B4-BE49-F238E27FC236}">
                <a16:creationId xmlns:a16="http://schemas.microsoft.com/office/drawing/2014/main" id="{F9A38E78-EBFD-4855-B4EB-8F2431410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7280" y="1248510"/>
            <a:ext cx="540000" cy="54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A066FF0-356E-482C-A055-C8E0AE5D014F}"/>
              </a:ext>
            </a:extLst>
          </p:cNvPr>
          <p:cNvSpPr txBox="1"/>
          <p:nvPr/>
        </p:nvSpPr>
        <p:spPr>
          <a:xfrm>
            <a:off x="5643863" y="1318455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76BE95-067F-4AE9-A0D2-3F976EA1EF16}"/>
              </a:ext>
            </a:extLst>
          </p:cNvPr>
          <p:cNvSpPr txBox="1"/>
          <p:nvPr/>
        </p:nvSpPr>
        <p:spPr>
          <a:xfrm>
            <a:off x="2040947" y="4336606"/>
            <a:ext cx="228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9" name="Gráfico 8" descr="Flechas de cheurón con relleno sólido">
            <a:extLst>
              <a:ext uri="{FF2B5EF4-FFF2-40B4-BE49-F238E27FC236}">
                <a16:creationId xmlns:a16="http://schemas.microsoft.com/office/drawing/2014/main" id="{31C1151E-DF31-4CD6-BBE0-461892C5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3810" y="4266661"/>
            <a:ext cx="540000" cy="540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7B929DB-8EA2-4936-A3D2-D0DEECCD9878}"/>
              </a:ext>
            </a:extLst>
          </p:cNvPr>
          <p:cNvSpPr txBox="1"/>
          <p:nvPr/>
        </p:nvSpPr>
        <p:spPr>
          <a:xfrm>
            <a:off x="5180393" y="4336606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SpatialPolygons</a:t>
            </a:r>
            <a:r>
              <a:rPr lang="es-MX" sz="20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 + Datos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0ACD718-3768-4820-88A5-A76D2A1BBF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18" b="-7364"/>
          <a:stretch/>
        </p:blipFill>
        <p:spPr>
          <a:xfrm>
            <a:off x="1158223" y="4945898"/>
            <a:ext cx="8971280" cy="540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FD780B0-D950-41F0-A52E-F3D86AF691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98"/>
          <a:stretch/>
        </p:blipFill>
        <p:spPr>
          <a:xfrm>
            <a:off x="1155996" y="1923635"/>
            <a:ext cx="9095445" cy="73846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DAC29EA-68B3-4A0F-9098-1E4743963459}"/>
              </a:ext>
            </a:extLst>
          </p:cNvPr>
          <p:cNvSpPr txBox="1"/>
          <p:nvPr/>
        </p:nvSpPr>
        <p:spPr>
          <a:xfrm>
            <a:off x="2402817" y="2797222"/>
            <a:ext cx="228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7" name="Gráfico 16" descr="Flechas de cheurón con relleno sólido">
            <a:extLst>
              <a:ext uri="{FF2B5EF4-FFF2-40B4-BE49-F238E27FC236}">
                <a16:creationId xmlns:a16="http://schemas.microsoft.com/office/drawing/2014/main" id="{DAE850A1-04B5-471B-A54C-CAC06B375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5680" y="2727277"/>
            <a:ext cx="540000" cy="540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DED5245-F3C2-435A-8353-66087BBD8DE9}"/>
              </a:ext>
            </a:extLst>
          </p:cNvPr>
          <p:cNvSpPr txBox="1"/>
          <p:nvPr/>
        </p:nvSpPr>
        <p:spPr>
          <a:xfrm>
            <a:off x="5542263" y="2797222"/>
            <a:ext cx="3491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(S3: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tbl_df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/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tbl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/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data.frame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)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DF0D92B-E733-45C2-9D4E-35A6DF1832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261"/>
          <a:stretch/>
        </p:blipFill>
        <p:spPr>
          <a:xfrm>
            <a:off x="1155996" y="3377636"/>
            <a:ext cx="9095445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10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FEEBEDB-5C2D-472F-93A1-A8A32B802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68"/>
          <a:stretch/>
        </p:blipFill>
        <p:spPr>
          <a:xfrm>
            <a:off x="881676" y="1015945"/>
            <a:ext cx="9198137" cy="41913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DBA974-7157-46A7-8B01-8AAD3545D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630" b="-5769"/>
          <a:stretch/>
        </p:blipFill>
        <p:spPr>
          <a:xfrm>
            <a:off x="877145" y="3769342"/>
            <a:ext cx="9198137" cy="41913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AA09A00-C881-4DD2-B858-E6599C6341A1}"/>
              </a:ext>
            </a:extLst>
          </p:cNvPr>
          <p:cNvSpPr txBox="1"/>
          <p:nvPr/>
        </p:nvSpPr>
        <p:spPr>
          <a:xfrm rot="16200000">
            <a:off x="9005254" y="3640773"/>
            <a:ext cx="5849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las funciones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328A9AF-5B59-4B80-A1B7-F2101FBCDAAE}"/>
              </a:ext>
            </a:extLst>
          </p:cNvPr>
          <p:cNvSpPr txBox="1"/>
          <p:nvPr/>
        </p:nvSpPr>
        <p:spPr>
          <a:xfrm>
            <a:off x="785706" y="520822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4B349CF-151A-48F1-9674-EF4946F4126C}"/>
              </a:ext>
            </a:extLst>
          </p:cNvPr>
          <p:cNvSpPr txBox="1"/>
          <p:nvPr/>
        </p:nvSpPr>
        <p:spPr>
          <a:xfrm>
            <a:off x="785706" y="1900075"/>
            <a:ext cx="3759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SpatialPolygonsDataFrame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36FB9E9-B18C-4E4D-AFDA-F3E464F30CA4}"/>
              </a:ext>
            </a:extLst>
          </p:cNvPr>
          <p:cNvSpPr txBox="1"/>
          <p:nvPr/>
        </p:nvSpPr>
        <p:spPr>
          <a:xfrm>
            <a:off x="785706" y="3279328"/>
            <a:ext cx="356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Sf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 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tbl_df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tbl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 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137DD6A-1728-415F-B97A-D6C255EDD7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2346" b="21488"/>
          <a:stretch/>
        </p:blipFill>
        <p:spPr>
          <a:xfrm>
            <a:off x="877145" y="2521318"/>
            <a:ext cx="9198137" cy="3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9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79E6B2C1-648C-48F4-9CDF-208CC0A71A39}"/>
              </a:ext>
            </a:extLst>
          </p:cNvPr>
          <p:cNvSpPr txBox="1"/>
          <p:nvPr/>
        </p:nvSpPr>
        <p:spPr>
          <a:xfrm>
            <a:off x="1039740" y="262394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chemeClr val="accent3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Contenido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2B2741-29CA-48CC-87D9-1D236020E0E1}"/>
              </a:ext>
            </a:extLst>
          </p:cNvPr>
          <p:cNvSpPr txBox="1"/>
          <p:nvPr/>
        </p:nvSpPr>
        <p:spPr>
          <a:xfrm>
            <a:off x="1039740" y="1153160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Aspectos básicos en 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506E908-DFD4-4D49-9926-FC0DD8214D1D}"/>
              </a:ext>
            </a:extLst>
          </p:cNvPr>
          <p:cNvSpPr txBox="1"/>
          <p:nvPr/>
        </p:nvSpPr>
        <p:spPr>
          <a:xfrm>
            <a:off x="1039740" y="1522492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42EFAFA-5483-4062-9517-A59015E8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913" y="2998034"/>
            <a:ext cx="2404594" cy="35820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7F7C53B-C8A9-43F0-9B6B-5EDEC8ACBBD7}"/>
              </a:ext>
            </a:extLst>
          </p:cNvPr>
          <p:cNvSpPr txBox="1"/>
          <p:nvPr/>
        </p:nvSpPr>
        <p:spPr>
          <a:xfrm>
            <a:off x="1396292" y="1891824"/>
            <a:ext cx="4985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shapefile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 (.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shp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Marco Geoestadístico Nacional (MGN)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Claves geoestadísticas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C941978-64CC-4A92-B319-AFB0C121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60" y="252234"/>
            <a:ext cx="2371084" cy="306265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C03AE3F-9119-42D1-8996-72FEEE9452CE}"/>
              </a:ext>
            </a:extLst>
          </p:cNvPr>
          <p:cNvSpPr txBox="1"/>
          <p:nvPr/>
        </p:nvSpPr>
        <p:spPr>
          <a:xfrm>
            <a:off x="1037243" y="2630488"/>
            <a:ext cx="555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Índice de marginación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E818D62-1E5A-4FD8-A5A7-A6AC61996405}"/>
              </a:ext>
            </a:extLst>
          </p:cNvPr>
          <p:cNvSpPr txBox="1"/>
          <p:nvPr/>
        </p:nvSpPr>
        <p:spPr>
          <a:xfrm>
            <a:off x="1037172" y="2998034"/>
            <a:ext cx="555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Mapas en 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BDD8007-8C7F-4B1D-B644-76EE8BF05674}"/>
              </a:ext>
            </a:extLst>
          </p:cNvPr>
          <p:cNvSpPr txBox="1"/>
          <p:nvPr/>
        </p:nvSpPr>
        <p:spPr>
          <a:xfrm>
            <a:off x="1314060" y="3378312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ggplot</a:t>
            </a:r>
            <a:endParaRPr lang="es-MX" sz="1400" dirty="0">
              <a:solidFill>
                <a:schemeClr val="accent6">
                  <a:lumMod val="75000"/>
                </a:schemeClr>
              </a:solidFill>
              <a:latin typeface="Montserrat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Manejo de 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shapefiles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 y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Manejo de 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SpatialPolygons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 o </a:t>
            </a:r>
            <a:r>
              <a:rPr lang="es-MX" sz="1400" dirty="0" err="1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1400" dirty="0">
              <a:solidFill>
                <a:schemeClr val="accent6">
                  <a:lumMod val="75000"/>
                </a:schemeClr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22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ADE25ED-C1A8-411A-808B-460430C9AADE}"/>
              </a:ext>
            </a:extLst>
          </p:cNvPr>
          <p:cNvSpPr txBox="1"/>
          <p:nvPr/>
        </p:nvSpPr>
        <p:spPr>
          <a:xfrm>
            <a:off x="772143" y="427357"/>
            <a:ext cx="2060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geom_polygon</a:t>
            </a:r>
            <a:endParaRPr lang="es-MX" sz="2400" b="1" dirty="0">
              <a:solidFill>
                <a:schemeClr val="accent6">
                  <a:lumMod val="50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5AD44E2-E3D8-4729-A4C3-6352428D3800}"/>
              </a:ext>
            </a:extLst>
          </p:cNvPr>
          <p:cNvSpPr txBox="1"/>
          <p:nvPr/>
        </p:nvSpPr>
        <p:spPr>
          <a:xfrm rot="16200000">
            <a:off x="9005254" y="3640773"/>
            <a:ext cx="5849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las funciones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54F58E1-01FA-4CEC-A823-CE9437F1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92" y="1039671"/>
            <a:ext cx="8977138" cy="807790"/>
          </a:xfrm>
          <a:prstGeom prst="rect">
            <a:avLst/>
          </a:prstGeom>
        </p:spPr>
      </p:pic>
      <p:pic>
        <p:nvPicPr>
          <p:cNvPr id="10" name="Gráfico 9" descr="Flechas de cheurón con relleno sólido">
            <a:extLst>
              <a:ext uri="{FF2B5EF4-FFF2-40B4-BE49-F238E27FC236}">
                <a16:creationId xmlns:a16="http://schemas.microsoft.com/office/drawing/2014/main" id="{A95A1876-ADC8-498B-BD4D-050F5296A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7730" y="479998"/>
            <a:ext cx="468000" cy="46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12BC8EA-7A65-4E20-9286-00EDD9209430}"/>
              </a:ext>
            </a:extLst>
          </p:cNvPr>
          <p:cNvSpPr txBox="1"/>
          <p:nvPr/>
        </p:nvSpPr>
        <p:spPr>
          <a:xfrm>
            <a:off x="3425730" y="52021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0261C01-8F63-4D02-A98F-7BEBE68DFC50}"/>
              </a:ext>
            </a:extLst>
          </p:cNvPr>
          <p:cNvSpPr txBox="1"/>
          <p:nvPr/>
        </p:nvSpPr>
        <p:spPr>
          <a:xfrm>
            <a:off x="774186" y="4991570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geom_map</a:t>
            </a:r>
            <a:endParaRPr lang="es-MX" sz="2400" b="1" dirty="0">
              <a:solidFill>
                <a:schemeClr val="accent6">
                  <a:lumMod val="50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17" name="Gráfico 16" descr="Flechas de cheurón con relleno sólido">
            <a:extLst>
              <a:ext uri="{FF2B5EF4-FFF2-40B4-BE49-F238E27FC236}">
                <a16:creationId xmlns:a16="http://schemas.microsoft.com/office/drawing/2014/main" id="{56E9393A-7021-4684-BB25-DB8D3D4DA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730" y="5036830"/>
            <a:ext cx="468000" cy="468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3D7BB63-3F42-4A09-8202-7E3F5875A32E}"/>
              </a:ext>
            </a:extLst>
          </p:cNvPr>
          <p:cNvSpPr txBox="1"/>
          <p:nvPr/>
        </p:nvSpPr>
        <p:spPr>
          <a:xfrm>
            <a:off x="2957730" y="5070775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A107E6C7-BB53-42C0-9BEF-5E842CBBD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44"/>
          <a:stretch/>
        </p:blipFill>
        <p:spPr>
          <a:xfrm>
            <a:off x="842043" y="5556424"/>
            <a:ext cx="8977138" cy="109737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49FADE0-696E-44AD-85C5-CA5FBF48B3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83"/>
          <a:stretch/>
        </p:blipFill>
        <p:spPr>
          <a:xfrm>
            <a:off x="877502" y="3623157"/>
            <a:ext cx="8977138" cy="121168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E1B48F9-BC3D-4E91-8F04-62E9EA1FCF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84"/>
          <a:stretch/>
        </p:blipFill>
        <p:spPr>
          <a:xfrm>
            <a:off x="772143" y="1955668"/>
            <a:ext cx="9080687" cy="15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7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559B15C-2207-4220-9CE6-9604F3268A7B}"/>
              </a:ext>
            </a:extLst>
          </p:cNvPr>
          <p:cNvSpPr txBox="1"/>
          <p:nvPr/>
        </p:nvSpPr>
        <p:spPr>
          <a:xfrm rot="16200000">
            <a:off x="9005254" y="3640773"/>
            <a:ext cx="5849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las funciones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90B3E41-4717-4024-9B84-D7F0B1850DEA}"/>
              </a:ext>
            </a:extLst>
          </p:cNvPr>
          <p:cNvSpPr txBox="1"/>
          <p:nvPr/>
        </p:nvSpPr>
        <p:spPr>
          <a:xfrm>
            <a:off x="1036303" y="465277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tmap</a:t>
            </a:r>
            <a:endParaRPr lang="es-MX" sz="2400" b="1" dirty="0">
              <a:solidFill>
                <a:schemeClr val="accent6">
                  <a:lumMod val="50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4" name="Gráfico 3" descr="Flechas de cheurón con relleno sólido">
            <a:extLst>
              <a:ext uri="{FF2B5EF4-FFF2-40B4-BE49-F238E27FC236}">
                <a16:creationId xmlns:a16="http://schemas.microsoft.com/office/drawing/2014/main" id="{D14CD4EE-D6DC-4AEE-BE84-C51CDB77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6639" y="509729"/>
            <a:ext cx="468000" cy="46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A510274-73C9-404B-8CF7-CE7DFCEB2BF2}"/>
              </a:ext>
            </a:extLst>
          </p:cNvPr>
          <p:cNvSpPr txBox="1"/>
          <p:nvPr/>
        </p:nvSpPr>
        <p:spPr>
          <a:xfrm>
            <a:off x="2615138" y="543674"/>
            <a:ext cx="3759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SpatialPolygonsDataFrame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E224F8-366F-4805-A802-EB62A59ED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03" y="3953626"/>
            <a:ext cx="9099068" cy="7011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2F04F86-F349-4B43-9857-04C3C5B38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03" y="2248998"/>
            <a:ext cx="9175275" cy="6553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872E797-0AA2-4A2F-B2A9-C5334009E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03" y="1158203"/>
            <a:ext cx="9190516" cy="87637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C1C72A2-ED31-48D7-B731-4F80396219A9}"/>
              </a:ext>
            </a:extLst>
          </p:cNvPr>
          <p:cNvSpPr txBox="1"/>
          <p:nvPr/>
        </p:nvSpPr>
        <p:spPr>
          <a:xfrm>
            <a:off x="1036303" y="3303931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ggspatial</a:t>
            </a:r>
            <a:endParaRPr lang="es-MX" sz="2400" b="1" dirty="0">
              <a:solidFill>
                <a:schemeClr val="accent6">
                  <a:lumMod val="50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15" name="Gráfico 14" descr="Flechas de cheurón con relleno sólido">
            <a:extLst>
              <a:ext uri="{FF2B5EF4-FFF2-40B4-BE49-F238E27FC236}">
                <a16:creationId xmlns:a16="http://schemas.microsoft.com/office/drawing/2014/main" id="{AED0B7AA-6168-45EB-9822-1F7FA8268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639" y="3315883"/>
            <a:ext cx="468000" cy="46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64BAF43-CDE1-4F69-8F10-A8768601E16F}"/>
              </a:ext>
            </a:extLst>
          </p:cNvPr>
          <p:cNvSpPr txBox="1"/>
          <p:nvPr/>
        </p:nvSpPr>
        <p:spPr>
          <a:xfrm>
            <a:off x="3150181" y="3347008"/>
            <a:ext cx="3759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SpatialPolygonsDataFrame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019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8A05C97-9905-4CA6-B990-5B7DF1A7A090}"/>
              </a:ext>
            </a:extLst>
          </p:cNvPr>
          <p:cNvSpPr txBox="1"/>
          <p:nvPr/>
        </p:nvSpPr>
        <p:spPr>
          <a:xfrm>
            <a:off x="3041226" y="526832"/>
            <a:ext cx="3538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sf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 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tbl_df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tbl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 /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 Medium" panose="00000600000000000000" pitchFamily="2" charset="0"/>
              </a:rPr>
              <a:t>data.frame</a:t>
            </a: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1E3A42-0160-4A08-81A5-AD12016CCF63}"/>
              </a:ext>
            </a:extLst>
          </p:cNvPr>
          <p:cNvSpPr txBox="1"/>
          <p:nvPr/>
        </p:nvSpPr>
        <p:spPr>
          <a:xfrm>
            <a:off x="1036303" y="496054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err="1">
                <a:solidFill>
                  <a:schemeClr val="accent6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geom_sf</a:t>
            </a:r>
            <a:endParaRPr lang="es-MX" sz="2400" b="1" dirty="0">
              <a:solidFill>
                <a:schemeClr val="accent6">
                  <a:lumMod val="50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pic>
        <p:nvPicPr>
          <p:cNvPr id="4" name="Gráfico 3" descr="Flechas de cheurón con relleno sólido">
            <a:extLst>
              <a:ext uri="{FF2B5EF4-FFF2-40B4-BE49-F238E27FC236}">
                <a16:creationId xmlns:a16="http://schemas.microsoft.com/office/drawing/2014/main" id="{F950705A-386C-41A9-81A9-306EAA960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2845" y="526832"/>
            <a:ext cx="468000" cy="46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9B2AF76-518A-4164-BF91-92989F861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40" y="1243292"/>
            <a:ext cx="9426757" cy="8763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8F9D36-CCF0-4B2E-8860-C3D89C7FD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03" y="4071324"/>
            <a:ext cx="9426757" cy="9144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BB04C51-761E-4648-BB48-1B9917801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99" y="2208236"/>
            <a:ext cx="9360000" cy="15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78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8565EEDE-08A8-4FD2-85FE-7BB663520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0" y="346167"/>
            <a:ext cx="4032001" cy="2520000"/>
          </a:xfrm>
          <a:prstGeom prst="rect">
            <a:avLst/>
          </a:prstGeom>
        </p:spPr>
      </p:pic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788DEF7D-91BF-4360-8556-F80F795C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19" y="3626960"/>
            <a:ext cx="4032001" cy="2520000"/>
          </a:xfrm>
          <a:prstGeom prst="rect">
            <a:avLst/>
          </a:prstGeom>
        </p:spPr>
      </p:pic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B7ED81ED-4E3F-4094-B139-CF71A6FED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20" y="3626960"/>
            <a:ext cx="4032000" cy="2520000"/>
          </a:xfrm>
          <a:prstGeom prst="rect">
            <a:avLst/>
          </a:prstGeom>
        </p:spPr>
      </p:pic>
      <p:pic>
        <p:nvPicPr>
          <p:cNvPr id="5" name="Imagen 4" descr="Gráfico, Mapa&#10;&#10;Descripción generada automáticamente">
            <a:extLst>
              <a:ext uri="{FF2B5EF4-FFF2-40B4-BE49-F238E27FC236}">
                <a16:creationId xmlns:a16="http://schemas.microsoft.com/office/drawing/2014/main" id="{6EF5D743-0A0B-4368-AC23-6905A1D65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39" y="346167"/>
            <a:ext cx="4032001" cy="2520000"/>
          </a:xfrm>
          <a:prstGeom prst="rect">
            <a:avLst/>
          </a:prstGeom>
        </p:spPr>
      </p:pic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47090A55-4586-4EDC-A9FC-86259BFF1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40" y="346167"/>
            <a:ext cx="4032001" cy="252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8DAD028-606D-4918-B825-41D0CC76C0F6}"/>
              </a:ext>
            </a:extLst>
          </p:cNvPr>
          <p:cNvSpPr txBox="1"/>
          <p:nvPr/>
        </p:nvSpPr>
        <p:spPr>
          <a:xfrm rot="16200000">
            <a:off x="10571128" y="5216647"/>
            <a:ext cx="2738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Nivel estatal</a:t>
            </a:r>
          </a:p>
        </p:txBody>
      </p:sp>
    </p:spTree>
    <p:extLst>
      <p:ext uri="{BB962C8B-B14F-4D97-AF65-F5344CB8AC3E}">
        <p14:creationId xmlns:p14="http://schemas.microsoft.com/office/powerpoint/2010/main" val="1144625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EF704A-2C14-4559-9C01-EAAB49A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800" y="335280"/>
            <a:ext cx="4032000" cy="2520000"/>
          </a:xfrm>
          <a:prstGeom prst="rect">
            <a:avLst/>
          </a:prstGeom>
        </p:spPr>
      </p:pic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D82C4B2A-2F59-4F79-974E-DDB529C52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" y="239045"/>
            <a:ext cx="4032000" cy="2520000"/>
          </a:xfrm>
          <a:prstGeom prst="rect">
            <a:avLst/>
          </a:prstGeom>
        </p:spPr>
      </p:pic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3114CDF9-2DBC-42E3-BF8B-BF802C518F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400" y="3429000"/>
            <a:ext cx="3024000" cy="25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C530E4-58EC-42E8-8AFF-0D8F66400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3576320"/>
            <a:ext cx="4032000" cy="2520000"/>
          </a:xfrm>
          <a:prstGeom prst="rect">
            <a:avLst/>
          </a:prstGeom>
        </p:spPr>
      </p:pic>
      <p:pic>
        <p:nvPicPr>
          <p:cNvPr id="11" name="Imagen 10" descr="Mapa&#10;&#10;Descripción generada automáticamente">
            <a:extLst>
              <a:ext uri="{FF2B5EF4-FFF2-40B4-BE49-F238E27FC236}">
                <a16:creationId xmlns:a16="http://schemas.microsoft.com/office/drawing/2014/main" id="{7A37CC47-B282-453A-93E6-CB8984E7C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68" y="239045"/>
            <a:ext cx="4032000" cy="252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02B7006-1499-46AE-9810-8E1109958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4640" y="3576320"/>
            <a:ext cx="4032000" cy="252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1BD35FD-2150-49DA-BA19-F17AC29006D1}"/>
              </a:ext>
            </a:extLst>
          </p:cNvPr>
          <p:cNvSpPr txBox="1"/>
          <p:nvPr/>
        </p:nvSpPr>
        <p:spPr>
          <a:xfrm rot="16200000">
            <a:off x="10148216" y="4851184"/>
            <a:ext cx="342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Nivel municipal</a:t>
            </a:r>
          </a:p>
        </p:txBody>
      </p:sp>
    </p:spTree>
    <p:extLst>
      <p:ext uri="{BB962C8B-B14F-4D97-AF65-F5344CB8AC3E}">
        <p14:creationId xmlns:p14="http://schemas.microsoft.com/office/powerpoint/2010/main" val="2072303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4E2AF44-8ED0-4104-AFA2-5C929E459A4B}"/>
              </a:ext>
            </a:extLst>
          </p:cNvPr>
          <p:cNvSpPr txBox="1"/>
          <p:nvPr/>
        </p:nvSpPr>
        <p:spPr>
          <a:xfrm rot="16200000">
            <a:off x="10209367" y="4952831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Nivel localidad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88542A-25DB-494A-8A0C-F0C5AFD9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358320"/>
            <a:ext cx="4608000" cy="288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97A0899-15F7-4CDB-A1D2-754E0A22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58320"/>
            <a:ext cx="4608000" cy="288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04EB0B-6CFF-4392-8792-704011B43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" y="3650320"/>
            <a:ext cx="4608000" cy="288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9B9CE6-6361-411F-9439-76A7E54BE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20" y="3805218"/>
            <a:ext cx="4608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6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E5CBFB7-01B0-499F-8BA3-8CB2288EE5DE}"/>
              </a:ext>
            </a:extLst>
          </p:cNvPr>
          <p:cNvSpPr txBox="1"/>
          <p:nvPr/>
        </p:nvSpPr>
        <p:spPr>
          <a:xfrm rot="16200000">
            <a:off x="10629073" y="5295072"/>
            <a:ext cx="2541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Nivel AGEB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B07408-C4A7-4507-AEAF-0B1AB720EF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5440"/>
            <a:ext cx="4608000" cy="288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97BFDE-183D-4F1C-B0EE-1D58BF9464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0320" y="185920"/>
            <a:ext cx="4608000" cy="288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0816BC0-4791-43EC-B479-3C8A484F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" y="3528400"/>
            <a:ext cx="4608000" cy="288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4233D68-12EC-49FA-AE83-9AA93D2DF3B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9453" y="165440"/>
            <a:ext cx="4608000" cy="2880000"/>
          </a:xfrm>
          <a:prstGeom prst="rect">
            <a:avLst/>
          </a:prstGeom>
        </p:spPr>
      </p:pic>
      <p:pic>
        <p:nvPicPr>
          <p:cNvPr id="10" name="Imagen 9" descr="Un dibujo de un mapa&#10;&#10;Descripción generada automáticamente con confianza baja">
            <a:extLst>
              <a:ext uri="{FF2B5EF4-FFF2-40B4-BE49-F238E27FC236}">
                <a16:creationId xmlns:a16="http://schemas.microsoft.com/office/drawing/2014/main" id="{C071A67D-91A8-48F7-9045-58A81C8D1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20" y="3528400"/>
            <a:ext cx="4608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48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A808CF-5BD7-4D1D-B7C6-ECF65ACF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250"/>
            <a:ext cx="67341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E452AEB-37B9-4B5A-84F6-671892F7829E}"/>
              </a:ext>
            </a:extLst>
          </p:cNvPr>
          <p:cNvSpPr txBox="1"/>
          <p:nvPr/>
        </p:nvSpPr>
        <p:spPr>
          <a:xfrm>
            <a:off x="476164" y="354618"/>
            <a:ext cx="9450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Estructura de un </a:t>
            </a:r>
            <a:r>
              <a:rPr lang="es-MX" sz="3200" b="1" dirty="0" err="1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shapefile</a:t>
            </a:r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(.</a:t>
            </a:r>
            <a:r>
              <a:rPr lang="es-MX" sz="3200" b="1" dirty="0" err="1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shp</a:t>
            </a:r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60C72D-0F51-4C0F-B98F-C133E992CDF5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7C1D99-C326-44F4-85B8-4742418EE849}"/>
              </a:ext>
            </a:extLst>
          </p:cNvPr>
          <p:cNvSpPr txBox="1"/>
          <p:nvPr/>
        </p:nvSpPr>
        <p:spPr>
          <a:xfrm>
            <a:off x="476164" y="1088058"/>
            <a:ext cx="10527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Los conjuntos de datos geográficos generalmente se almacenan como archivos o en bases de datos espaciales.</a:t>
            </a:r>
            <a:endParaRPr lang="es-MX" sz="1400" dirty="0">
              <a:latin typeface="Montserrat Light" panose="00000400000000000000" pitchFamily="2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8817434-49E4-4875-A338-A8EB6CF3F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186401"/>
              </p:ext>
            </p:extLst>
          </p:nvPr>
        </p:nvGraphicFramePr>
        <p:xfrm>
          <a:off x="1445514" y="1690154"/>
          <a:ext cx="7937500" cy="266700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69974355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1204739508"/>
                    </a:ext>
                  </a:extLst>
                </a:gridCol>
                <a:gridCol w="4445000">
                  <a:extLst>
                    <a:ext uri="{9D8B030D-6E8A-4147-A177-3AD203B41FA5}">
                      <a16:colId xmlns:a16="http://schemas.microsoft.com/office/drawing/2014/main" val="687529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14489311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49692216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Formato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Extensión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Información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Tipo 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Modelo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97146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ESRI </a:t>
                      </a:r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Shapefile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shp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Formato popular que consta de al menos tres archivos.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Parcialmente 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67631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GeoJson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geojson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Se utiliza principalmente para almacenar coordenadas en longitud y latitud; se extiende por el formato </a:t>
                      </a:r>
                      <a:r>
                        <a:rPr lang="es-ES" sz="8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TopoJSON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204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KML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kml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Visualización espacial, desarrollado para su uso con Google </a:t>
                      </a:r>
                      <a:r>
                        <a:rPr lang="es-ES" sz="8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Earth</a:t>
                      </a:r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4628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GPX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gpx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Esquema XML creado para el intercambio de datos GPS.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0352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GeoTIFF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tif</a:t>
                      </a:r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/.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tiff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Formato de ráster popular. Un archivo TIFF que contiene metadatos espaciales adicionales. </a:t>
                      </a:r>
                      <a:endParaRPr lang="es-MX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Ráster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00959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Arc ASCII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asc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Formato de texto en el que las primeras seis líneas representan el encabezado del ráster, seguidas de los valores de las celdas del ráster organizados en filas y columnas.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Ráster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73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SQLite/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SpatiaLite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sqlite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Base de datos relacional independiente, </a:t>
                      </a:r>
                      <a:r>
                        <a:rPr lang="es-ES" sz="8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SpatiaLite</a:t>
                      </a:r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 es la extensión espacial de SQLite.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 y Ráster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25108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ESRI 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FileGDB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gdb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Objetos espaciales y no espaciales creados por ArcGIS. Permite: múltiples clases de características; topología Soporte limitado de GDAL.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 y Ráster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Propiedad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2944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GeoPackage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.</a:t>
                      </a:r>
                      <a:r>
                        <a:rPr lang="es-MX" sz="9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Medium" panose="00000600000000000000" pitchFamily="2" charset="0"/>
                        </a:rPr>
                        <a:t>gpkg</a:t>
                      </a:r>
                      <a:endParaRPr lang="es-MX" sz="900" b="0" i="0" u="none" strike="noStrike" dirty="0">
                        <a:solidFill>
                          <a:srgbClr val="191919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Contenedor de base de datos liviano basado en SQLite que permite un intercambio de </a:t>
                      </a:r>
                      <a:r>
                        <a:rPr lang="es-ES" sz="800" b="0" u="none" strike="noStrike" dirty="0" err="1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geodatos</a:t>
                      </a:r>
                      <a:r>
                        <a:rPr lang="es-ES" sz="800" b="0" u="none" strike="noStrike" dirty="0">
                          <a:solidFill>
                            <a:srgbClr val="191919"/>
                          </a:solidFill>
                          <a:effectLst/>
                          <a:latin typeface="Montserrat Light" panose="00000400000000000000" pitchFamily="2" charset="0"/>
                        </a:rPr>
                        <a:t> fácil e independiente de la plataforma.</a:t>
                      </a:r>
                      <a:endParaRPr lang="es-ES" sz="800" b="0" i="0" u="none" strike="noStrike" dirty="0">
                        <a:solidFill>
                          <a:srgbClr val="191919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Vector y Ráster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Abierto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2048208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7412F468-6744-4558-875C-237E2FABEBFD}"/>
              </a:ext>
            </a:extLst>
          </p:cNvPr>
          <p:cNvSpPr/>
          <p:nvPr/>
        </p:nvSpPr>
        <p:spPr>
          <a:xfrm>
            <a:off x="1224000" y="1872000"/>
            <a:ext cx="8496000" cy="324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32CDAB0-2198-4712-A1F0-9DB3F245AC0F}"/>
              </a:ext>
            </a:extLst>
          </p:cNvPr>
          <p:cNvSpPr/>
          <p:nvPr/>
        </p:nvSpPr>
        <p:spPr>
          <a:xfrm>
            <a:off x="1224000" y="2862000"/>
            <a:ext cx="8496000" cy="306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94D187-6FF6-44D0-8966-DF2EF6AE4EAF}"/>
              </a:ext>
            </a:extLst>
          </p:cNvPr>
          <p:cNvSpPr txBox="1"/>
          <p:nvPr/>
        </p:nvSpPr>
        <p:spPr>
          <a:xfrm>
            <a:off x="1364757" y="4357154"/>
            <a:ext cx="4049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>
                <a:latin typeface="Montserrat Medium" panose="00000600000000000000" pitchFamily="2" charset="0"/>
              </a:rPr>
              <a:t>Modelo abierto</a:t>
            </a:r>
            <a:r>
              <a:rPr lang="es-MX" sz="900" dirty="0">
                <a:latin typeface="Montserrat Light" panose="00000400000000000000" pitchFamily="2" charset="0"/>
              </a:rPr>
              <a:t>: </a:t>
            </a:r>
            <a:r>
              <a:rPr lang="es-MX" sz="900" dirty="0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respaldado por OGC (Open </a:t>
            </a:r>
            <a:r>
              <a:rPr lang="es-MX" sz="900" dirty="0" err="1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Geospatial</a:t>
            </a:r>
            <a:r>
              <a:rPr lang="es-MX" sz="900" dirty="0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900" dirty="0" err="1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Consortium</a:t>
            </a:r>
            <a:r>
              <a:rPr lang="es-MX" sz="900" dirty="0">
                <a:solidFill>
                  <a:srgbClr val="191919"/>
                </a:solidFill>
                <a:effectLst/>
                <a:latin typeface="Montserrat Light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MX" sz="900" dirty="0">
              <a:latin typeface="Montserrat Light" panose="00000400000000000000" pitchFamily="2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B6E3327-A41C-4C33-AF85-23C8297BD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"/>
          <a:stretch/>
        </p:blipFill>
        <p:spPr>
          <a:xfrm>
            <a:off x="1224000" y="4833319"/>
            <a:ext cx="763697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2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008F37C7-D61F-4AF1-A4C7-7A27677A528D}"/>
              </a:ext>
            </a:extLst>
          </p:cNvPr>
          <p:cNvSpPr txBox="1"/>
          <p:nvPr/>
        </p:nvSpPr>
        <p:spPr>
          <a:xfrm>
            <a:off x="130627" y="6368143"/>
            <a:ext cx="79356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US" sz="1100" i="1" dirty="0">
                <a:effectLst/>
                <a:latin typeface="Montserrat Light" panose="00000400000000000000" pitchFamily="2" charset="0"/>
              </a:rPr>
              <a:t>What is geodata?—Help | ArcGIS for Desktop</a:t>
            </a:r>
            <a:r>
              <a:rPr lang="en-US" sz="1100" dirty="0">
                <a:effectLst/>
                <a:latin typeface="Montserrat Light" panose="00000400000000000000" pitchFamily="2" charset="0"/>
              </a:rPr>
              <a:t>. (2022). Retrieved February 13, 2022, from </a:t>
            </a:r>
            <a:r>
              <a:rPr lang="en-US" sz="1100" dirty="0">
                <a:effectLst/>
                <a:latin typeface="Montserrat Light" panose="00000400000000000000" pitchFamily="2" charset="0"/>
                <a:hlinkClick r:id="rId2"/>
              </a:rPr>
              <a:t>https://desktop.arcgis.com/en/arcmap/10.3/main/manage-data/what-is-geodata.htm</a:t>
            </a:r>
            <a:r>
              <a:rPr lang="en-US" sz="1100" dirty="0">
                <a:effectLst/>
                <a:latin typeface="Montserrat Light" panose="00000400000000000000" pitchFamily="2" charset="0"/>
              </a:rPr>
              <a:t> </a:t>
            </a:r>
          </a:p>
        </p:txBody>
      </p:sp>
      <p:pic>
        <p:nvPicPr>
          <p:cNvPr id="6146" name="Picture 2" descr="Ejemplo de datos continuos">
            <a:extLst>
              <a:ext uri="{FF2B5EF4-FFF2-40B4-BE49-F238E27FC236}">
                <a16:creationId xmlns:a16="http://schemas.microsoft.com/office/drawing/2014/main" id="{270D8D11-0BA6-4100-B617-791A6BE4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360" y="2668745"/>
            <a:ext cx="205611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jemplo de datos continuos">
            <a:extLst>
              <a:ext uri="{FF2B5EF4-FFF2-40B4-BE49-F238E27FC236}">
                <a16:creationId xmlns:a16="http://schemas.microsoft.com/office/drawing/2014/main" id="{D48BCFD6-6179-4824-9C71-653DB249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616" y="4108745"/>
            <a:ext cx="153357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jemplo de datos continuos">
            <a:extLst>
              <a:ext uri="{FF2B5EF4-FFF2-40B4-BE49-F238E27FC236}">
                <a16:creationId xmlns:a16="http://schemas.microsoft.com/office/drawing/2014/main" id="{644A7AFB-14C5-47FE-A110-C48E0879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0" y="2828921"/>
            <a:ext cx="222792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F2A8767-7FB2-441E-BBC1-62D7C42B3D25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B78FFA-3E2D-4480-9A94-50358BC2D8D3}"/>
              </a:ext>
            </a:extLst>
          </p:cNvPr>
          <p:cNvSpPr txBox="1"/>
          <p:nvPr/>
        </p:nvSpPr>
        <p:spPr>
          <a:xfrm>
            <a:off x="476164" y="354618"/>
            <a:ext cx="9450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accent1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Representaciones geográficas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1EC42D9-303D-44EC-9A9F-0C372DE6FCA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1602" y="1891643"/>
            <a:ext cx="4762500" cy="352425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3D6AE271-165D-4381-9ED6-9C15BB1A43A0}"/>
              </a:ext>
            </a:extLst>
          </p:cNvPr>
          <p:cNvSpPr txBox="1"/>
          <p:nvPr/>
        </p:nvSpPr>
        <p:spPr>
          <a:xfrm>
            <a:off x="532100" y="1977381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Ráster </a:t>
            </a:r>
            <a:r>
              <a:rPr lang="es-MX" sz="24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o imagen de píxeles </a:t>
            </a:r>
            <a:r>
              <a:rPr lang="es-MX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868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D5329A9-ED41-4939-8362-B95B983D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729000"/>
            <a:ext cx="7200000" cy="540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D0991EC-7E84-421B-9719-E492F38DCE13}"/>
              </a:ext>
            </a:extLst>
          </p:cNvPr>
          <p:cNvSpPr txBox="1"/>
          <p:nvPr/>
        </p:nvSpPr>
        <p:spPr>
          <a:xfrm>
            <a:off x="609600" y="6435189"/>
            <a:ext cx="10281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400" dirty="0">
                <a:latin typeface="Montserrat Light" panose="00000400000000000000" pitchFamily="2" charset="0"/>
                <a:hlinkClick r:id="rId3"/>
              </a:rPr>
              <a:t>https://github.com/grssnbchr/bivariate-maps-ggplot2-sf/blob/master/analysis/index.md</a:t>
            </a:r>
            <a:r>
              <a:rPr lang="es-MX" sz="1400" dirty="0">
                <a:latin typeface="Montserrat Light" panose="00000400000000000000" pitchFamily="2" charset="0"/>
              </a:rPr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9DCA05-38C1-47A8-A0FD-4A66CBEB7589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2B71DA-B619-4E67-9461-13DE1D10B74A}"/>
              </a:ext>
            </a:extLst>
          </p:cNvPr>
          <p:cNvSpPr txBox="1"/>
          <p:nvPr/>
        </p:nvSpPr>
        <p:spPr>
          <a:xfrm>
            <a:off x="8570816" y="2336800"/>
            <a:ext cx="2738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>
                <a:latin typeface="Montserrat Medium" panose="00000600000000000000" pitchFamily="2" charset="0"/>
              </a:rPr>
              <a:t>Shapefiles</a:t>
            </a:r>
            <a:r>
              <a:rPr lang="es-MX" sz="1200" dirty="0">
                <a:latin typeface="Montserrat Medium" panose="00000600000000000000" pitchFamily="2" charset="0"/>
              </a:rPr>
              <a:t>.- </a:t>
            </a:r>
            <a:r>
              <a:rPr lang="es-MX" sz="1200" dirty="0">
                <a:latin typeface="Montserrat Light" panose="00000400000000000000" pitchFamily="2" charset="0"/>
              </a:rPr>
              <a:t>Área municipal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>
                <a:latin typeface="Montserrat Medium" panose="00000600000000000000" pitchFamily="2" charset="0"/>
              </a:rPr>
              <a:t>Shapefile</a:t>
            </a:r>
            <a:r>
              <a:rPr lang="es-MX" sz="1200" dirty="0">
                <a:latin typeface="Montserrat Medium" panose="00000600000000000000" pitchFamily="2" charset="0"/>
              </a:rPr>
              <a:t>.- </a:t>
            </a:r>
            <a:r>
              <a:rPr lang="es-MX" sz="1200" dirty="0">
                <a:latin typeface="Montserrat Light" panose="00000400000000000000" pitchFamily="2" charset="0"/>
              </a:rPr>
              <a:t>Áreas productivas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>
                <a:latin typeface="Montserrat Medium" panose="00000600000000000000" pitchFamily="2" charset="0"/>
              </a:rPr>
              <a:t>Shapefile</a:t>
            </a:r>
            <a:r>
              <a:rPr lang="es-MX" sz="1200" dirty="0">
                <a:latin typeface="Montserrat Medium" panose="00000600000000000000" pitchFamily="2" charset="0"/>
              </a:rPr>
              <a:t>.- </a:t>
            </a:r>
            <a:r>
              <a:rPr lang="es-MX" sz="1200" dirty="0">
                <a:latin typeface="Montserrat Light" panose="00000400000000000000" pitchFamily="2" charset="0"/>
              </a:rPr>
              <a:t>Ríos y lagos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 err="1">
                <a:latin typeface="Montserrat Medium" panose="00000600000000000000" pitchFamily="2" charset="0"/>
              </a:rPr>
              <a:t>Raster</a:t>
            </a:r>
            <a:r>
              <a:rPr lang="es-MX" sz="1200" dirty="0">
                <a:latin typeface="Montserrat Medium" panose="00000600000000000000" pitchFamily="2" charset="0"/>
              </a:rPr>
              <a:t>.- </a:t>
            </a:r>
            <a:r>
              <a:rPr lang="es-MX" sz="1200" dirty="0">
                <a:latin typeface="Montserrat Light" panose="00000400000000000000" pitchFamily="2" charset="0"/>
              </a:rPr>
              <a:t>Relieve</a:t>
            </a:r>
          </a:p>
        </p:txBody>
      </p:sp>
    </p:spTree>
    <p:extLst>
      <p:ext uri="{BB962C8B-B14F-4D97-AF65-F5344CB8AC3E}">
        <p14:creationId xmlns:p14="http://schemas.microsoft.com/office/powerpoint/2010/main" val="994690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2D109DE-A2C6-4A54-AC7F-48246759B8F6}"/>
              </a:ext>
            </a:extLst>
          </p:cNvPr>
          <p:cNvSpPr txBox="1"/>
          <p:nvPr/>
        </p:nvSpPr>
        <p:spPr>
          <a:xfrm>
            <a:off x="770804" y="435898"/>
            <a:ext cx="8637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Marco Geoestadístico Nacional (MGN)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50C9FA-2F7A-4BD7-B9A2-6938DC6E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9" y="1271195"/>
            <a:ext cx="10402201" cy="171464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91C53E8-3F97-4DF3-AA30-D3B41A268D6C}"/>
              </a:ext>
            </a:extLst>
          </p:cNvPr>
          <p:cNvSpPr txBox="1"/>
          <p:nvPr/>
        </p:nvSpPr>
        <p:spPr>
          <a:xfrm>
            <a:off x="671379" y="3097866"/>
            <a:ext cx="10210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s-MX" sz="1200" i="1" dirty="0">
                <a:effectLst/>
                <a:latin typeface="Montserrat Medium" panose="00000600000000000000" pitchFamily="2" charset="0"/>
              </a:rPr>
              <a:t>Marco Geoestadístico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. (</a:t>
            </a:r>
            <a:r>
              <a:rPr lang="es-MX" sz="1200" dirty="0">
                <a:latin typeface="Montserrat Medium" panose="00000600000000000000" pitchFamily="2" charset="0"/>
              </a:rPr>
              <a:t>2020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). </a:t>
            </a:r>
            <a:r>
              <a:rPr lang="es-MX" sz="1200" dirty="0" err="1">
                <a:effectLst/>
                <a:latin typeface="Montserrat Medium" panose="00000600000000000000" pitchFamily="2" charset="0"/>
              </a:rPr>
              <a:t>Retrieved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 </a:t>
            </a:r>
            <a:r>
              <a:rPr lang="es-MX" sz="1200" dirty="0" err="1">
                <a:effectLst/>
                <a:latin typeface="Montserrat Medium" panose="00000600000000000000" pitchFamily="2" charset="0"/>
              </a:rPr>
              <a:t>February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 12, 2022, </a:t>
            </a:r>
            <a:r>
              <a:rPr lang="es-MX" sz="1200" dirty="0" err="1">
                <a:effectLst/>
                <a:latin typeface="Montserrat Medium" panose="00000600000000000000" pitchFamily="2" charset="0"/>
              </a:rPr>
              <a:t>from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 </a:t>
            </a:r>
            <a:r>
              <a:rPr lang="es-MX" sz="1200" dirty="0">
                <a:effectLst/>
                <a:latin typeface="Montserrat Medium" panose="00000600000000000000" pitchFamily="2" charset="0"/>
                <a:hlinkClick r:id="rId4"/>
              </a:rPr>
              <a:t>https://www.inegi.org.mx/temas/mg/</a:t>
            </a:r>
            <a:r>
              <a:rPr lang="es-MX" sz="1200" dirty="0">
                <a:effectLst/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D66EC2C-6D83-4307-A491-D7A726DC2F57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93FA91-4379-481F-A0D3-A5A305AA3E3C}"/>
              </a:ext>
            </a:extLst>
          </p:cNvPr>
          <p:cNvSpPr txBox="1"/>
          <p:nvPr/>
        </p:nvSpPr>
        <p:spPr>
          <a:xfrm>
            <a:off x="671379" y="3969709"/>
            <a:ext cx="6192520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600" b="1" i="0" u="none" strike="noStrike" baseline="0" dirty="0">
                <a:solidFill>
                  <a:srgbClr val="00206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Características técnicas de la información:</a:t>
            </a:r>
          </a:p>
          <a:p>
            <a:pPr algn="l"/>
            <a:r>
              <a:rPr lang="es-MX" sz="1600" b="1" i="0" u="none" strike="noStrike" baseline="0" dirty="0">
                <a:solidFill>
                  <a:srgbClr val="002060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Parámetros: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Cónica Conforme de Lambert (CCL)</a:t>
            </a:r>
          </a:p>
          <a:p>
            <a:pPr algn="l"/>
            <a:r>
              <a:rPr lang="es-MX" sz="1000" b="0" i="0" u="none" strike="noStrike" baseline="0" dirty="0" err="1">
                <a:latin typeface="Montserrat Medium" panose="00000600000000000000" pitchFamily="2" charset="0"/>
              </a:rPr>
              <a:t>Dátum</a:t>
            </a:r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: ITRF2008.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Elipsoide: GRS80.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Meridiano origen: 102° 00’ 00’’ W.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Latitud origen: 12° 00’ 00’’ N.</a:t>
            </a:r>
          </a:p>
          <a:p>
            <a:pPr algn="l"/>
            <a:r>
              <a:rPr lang="es-ES" sz="1000" b="0" i="0" u="none" strike="noStrike" baseline="0" dirty="0">
                <a:latin typeface="Montserrat Medium" panose="00000600000000000000" pitchFamily="2" charset="0"/>
              </a:rPr>
              <a:t>Primer paralelo estándar: 17° 30’ N.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Segundo paralelo estándar: 29° 30’ N.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Falso Este: 2 500 000.</a:t>
            </a:r>
          </a:p>
          <a:p>
            <a:pPr algn="l"/>
            <a:r>
              <a:rPr lang="es-MX" sz="1000" b="0" i="0" u="none" strike="noStrike" baseline="0" dirty="0">
                <a:latin typeface="Montserrat Medium" panose="00000600000000000000" pitchFamily="2" charset="0"/>
              </a:rPr>
              <a:t>Falso Norte: 0</a:t>
            </a:r>
            <a:endParaRPr lang="es-MX" sz="1000" dirty="0">
              <a:latin typeface="Montserrat Medium" panose="000006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C91E0D-40B7-4292-B5F4-384BA3AB71D1}"/>
              </a:ext>
            </a:extLst>
          </p:cNvPr>
          <p:cNvSpPr txBox="1"/>
          <p:nvPr/>
        </p:nvSpPr>
        <p:spPr>
          <a:xfrm>
            <a:off x="671379" y="6363135"/>
            <a:ext cx="9840209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1" dirty="0">
                <a:latin typeface="Montserrat Light" panose="00000400000000000000" pitchFamily="2" charset="0"/>
              </a:rPr>
              <a:t>Marco de referencia ITFR en México y su relación con WGS84 y NAD27</a:t>
            </a:r>
          </a:p>
          <a:p>
            <a:r>
              <a:rPr lang="es-MX" sz="900" dirty="0">
                <a:latin typeface="Montserrat Light" panose="00000400000000000000" pitchFamily="2" charset="0"/>
                <a:hlinkClick r:id="rId5"/>
              </a:rPr>
              <a:t>https://inegi.org.mx/contenidos/productos/prod_serv/contenidos/espanol/bvinegi/productos/nueva_estruc/702825109226.pdf</a:t>
            </a:r>
            <a:r>
              <a:rPr lang="es-MX" sz="900" dirty="0">
                <a:latin typeface="Montserrat Light" panose="00000400000000000000" pitchFamily="2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6BE0D7A-1F51-4159-8793-FCA7F8C8E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745" y="3429000"/>
            <a:ext cx="2220830" cy="288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FA34535-1DCC-40EF-8087-FC924A300A2F}"/>
              </a:ext>
            </a:extLst>
          </p:cNvPr>
          <p:cNvSpPr txBox="1"/>
          <p:nvPr/>
        </p:nvSpPr>
        <p:spPr>
          <a:xfrm>
            <a:off x="3884919" y="4603542"/>
            <a:ext cx="6190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Sistema Geodésico Mundial 1984 (WGS84)</a:t>
            </a:r>
          </a:p>
        </p:txBody>
      </p:sp>
    </p:spTree>
    <p:extLst>
      <p:ext uri="{BB962C8B-B14F-4D97-AF65-F5344CB8AC3E}">
        <p14:creationId xmlns:p14="http://schemas.microsoft.com/office/powerpoint/2010/main" val="151520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9911559-A800-450D-9E0E-104BA0B0C7FA}"/>
              </a:ext>
            </a:extLst>
          </p:cNvPr>
          <p:cNvSpPr txBox="1"/>
          <p:nvPr/>
        </p:nvSpPr>
        <p:spPr>
          <a:xfrm>
            <a:off x="384724" y="334298"/>
            <a:ext cx="9450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Conformación del Marco Geoestadístico Nacional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8AE041-DDA9-4C02-B6F7-2D5748DAE340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EDE30B-AEF6-4A3E-A681-DBDFD7E0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4" y="1082812"/>
            <a:ext cx="8207451" cy="15469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705A410-BA76-4D40-94F0-2CD019C76DD2}"/>
              </a:ext>
            </a:extLst>
          </p:cNvPr>
          <p:cNvSpPr txBox="1"/>
          <p:nvPr/>
        </p:nvSpPr>
        <p:spPr>
          <a:xfrm>
            <a:off x="8299272" y="6292869"/>
            <a:ext cx="3744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bg1">
                    <a:lumMod val="6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Estructura de un </a:t>
            </a:r>
            <a:r>
              <a:rPr lang="es-MX" sz="2400" b="1" dirty="0" err="1">
                <a:solidFill>
                  <a:schemeClr val="bg1">
                    <a:lumMod val="6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shapefile</a:t>
            </a:r>
            <a:r>
              <a:rPr lang="es-MX" sz="2400" b="1" dirty="0">
                <a:solidFill>
                  <a:schemeClr val="bg1">
                    <a:lumMod val="6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 </a:t>
            </a:r>
            <a:endParaRPr lang="es-MX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1A847E88-7086-4C22-B829-C3832823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391845"/>
              </p:ext>
            </p:extLst>
          </p:nvPr>
        </p:nvGraphicFramePr>
        <p:xfrm>
          <a:off x="517071" y="2881012"/>
          <a:ext cx="8458200" cy="332232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973520668"/>
                    </a:ext>
                  </a:extLst>
                </a:gridCol>
                <a:gridCol w="7429500">
                  <a:extLst>
                    <a:ext uri="{9D8B030D-6E8A-4147-A177-3AD203B41FA5}">
                      <a16:colId xmlns:a16="http://schemas.microsoft.com/office/drawing/2014/main" val="3617888183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Archivo vectorial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Descripción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0843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ent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Áreas geoestadísticas estatales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73792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mun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Áreas geoestadísticas municipales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90963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a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Áreas geoestadísticas básicas urbanas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17034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ar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Áreas geoestadísticas básicas rurales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10501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l    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Polígono de localidades urbanas y rurales amanzanadas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7476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pr</a:t>
                      </a:r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 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Localidades puntuales rurales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09555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Polígonos de manzana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76425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ti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Territorio insular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15495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fm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Frentes de manzana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54155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e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Ejes de vialidad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46332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cd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Caserío disperso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53818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sia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Servicios e información complementaria de tipo área (áreas verdes, camellones, glorietas)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55078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sil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Servicios e información complementaria de tipo línea (ríos, ferrocarriles, caminos, brechas, veredas)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08503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sip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Servicios e información complementaria de tipo puntual (palacios municipales o ayudantías, parques o jardines)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66986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pe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Polígono externo (caserío disperso, servicios y el amanzanamiento que conforman aquellas localidades rurales)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27128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pem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8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Polígono externo de manzana (caserío disperso en el ámbito urbano)</a:t>
                      </a:r>
                      <a:endParaRPr lang="es-ES" sz="8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04354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s-ES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Cabe aclarar que las capas con sufijo</a:t>
                      </a:r>
                      <a:r>
                        <a:rPr lang="es-ES" sz="800" b="1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 ti, cd, pe, </a:t>
                      </a:r>
                      <a:r>
                        <a:rPr lang="es-ES" sz="8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pem</a:t>
                      </a:r>
                      <a:r>
                        <a:rPr lang="es-ES" sz="800" b="1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, </a:t>
                      </a:r>
                      <a:r>
                        <a:rPr lang="es-ES" sz="8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sia</a:t>
                      </a:r>
                      <a:r>
                        <a:rPr lang="es-ES" sz="800" b="1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, sil, </a:t>
                      </a:r>
                      <a:r>
                        <a:rPr lang="es-ES" sz="800" b="1" u="none" strike="noStrike" dirty="0" err="1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sip</a:t>
                      </a:r>
                      <a:r>
                        <a:rPr lang="es-ES" sz="8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, se incluyen únicamente si la localidad cuenta con este tipo de información.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54024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1F0A870B-7A04-4835-B113-C8B0805AA65E}"/>
              </a:ext>
            </a:extLst>
          </p:cNvPr>
          <p:cNvSpPr txBox="1"/>
          <p:nvPr/>
        </p:nvSpPr>
        <p:spPr>
          <a:xfrm>
            <a:off x="517071" y="6203332"/>
            <a:ext cx="29674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>
                <a:latin typeface="Montserrat Medium" panose="00000600000000000000" pitchFamily="2" charset="0"/>
              </a:rPr>
              <a:t>Fuente: INEGI, Marco Geoestadístico Nacional (2020). </a:t>
            </a:r>
          </a:p>
        </p:txBody>
      </p:sp>
    </p:spTree>
    <p:extLst>
      <p:ext uri="{BB962C8B-B14F-4D97-AF65-F5344CB8AC3E}">
        <p14:creationId xmlns:p14="http://schemas.microsoft.com/office/powerpoint/2010/main" val="1671448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F720115-783F-439A-9EBB-8A5274D1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98" y="678087"/>
            <a:ext cx="10417443" cy="21490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E579E1-AF29-449C-8994-218BCE03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8" y="3154630"/>
            <a:ext cx="10425063" cy="11583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39EE6E7-CB20-4EF1-A930-D9C11206A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68" y="4739455"/>
            <a:ext cx="10470787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9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">
            <a:extLst>
              <a:ext uri="{FF2B5EF4-FFF2-40B4-BE49-F238E27FC236}">
                <a16:creationId xmlns:a16="http://schemas.microsoft.com/office/drawing/2014/main" id="{4EBCC3C5-9718-40D5-8E5E-F12FBAA90E95}"/>
              </a:ext>
            </a:extLst>
          </p:cNvPr>
          <p:cNvSpPr/>
          <p:nvPr/>
        </p:nvSpPr>
        <p:spPr>
          <a:xfrm>
            <a:off x="7808034" y="2721339"/>
            <a:ext cx="785456" cy="1927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7" extrusionOk="0">
                <a:moveTo>
                  <a:pt x="16850" y="1929"/>
                </a:moveTo>
                <a:lnTo>
                  <a:pt x="11648" y="4043"/>
                </a:lnTo>
                <a:cubicBezTo>
                  <a:pt x="10721" y="4419"/>
                  <a:pt x="11377" y="5062"/>
                  <a:pt x="12689" y="5062"/>
                </a:cubicBezTo>
                <a:lnTo>
                  <a:pt x="16850" y="5062"/>
                </a:lnTo>
                <a:lnTo>
                  <a:pt x="16850" y="15913"/>
                </a:lnTo>
                <a:cubicBezTo>
                  <a:pt x="16850" y="17273"/>
                  <a:pt x="14136" y="18366"/>
                  <a:pt x="10811" y="18366"/>
                </a:cubicBezTo>
                <a:lnTo>
                  <a:pt x="6107" y="18366"/>
                </a:lnTo>
                <a:lnTo>
                  <a:pt x="6107" y="17319"/>
                </a:lnTo>
                <a:cubicBezTo>
                  <a:pt x="6107" y="17144"/>
                  <a:pt x="5587" y="17061"/>
                  <a:pt x="5293" y="17181"/>
                </a:cubicBezTo>
                <a:lnTo>
                  <a:pt x="0" y="19331"/>
                </a:lnTo>
                <a:lnTo>
                  <a:pt x="5293" y="21481"/>
                </a:lnTo>
                <a:cubicBezTo>
                  <a:pt x="5587" y="21600"/>
                  <a:pt x="6107" y="21517"/>
                  <a:pt x="6107" y="21343"/>
                </a:cubicBezTo>
                <a:lnTo>
                  <a:pt x="6107" y="20295"/>
                </a:lnTo>
                <a:lnTo>
                  <a:pt x="10811" y="20295"/>
                </a:lnTo>
                <a:cubicBezTo>
                  <a:pt x="16782" y="20295"/>
                  <a:pt x="21600" y="18329"/>
                  <a:pt x="21600" y="15913"/>
                </a:cubicBezTo>
                <a:lnTo>
                  <a:pt x="21600" y="5062"/>
                </a:lnTo>
                <a:lnTo>
                  <a:pt x="21600" y="0"/>
                </a:lnTo>
                <a:lnTo>
                  <a:pt x="16850" y="1929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0E8549B6-141F-4161-9FCA-0826093A5214}"/>
              </a:ext>
            </a:extLst>
          </p:cNvPr>
          <p:cNvSpPr/>
          <p:nvPr/>
        </p:nvSpPr>
        <p:spPr>
          <a:xfrm>
            <a:off x="8095898" y="2515722"/>
            <a:ext cx="703208" cy="2682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8" extrusionOk="0">
                <a:moveTo>
                  <a:pt x="16295" y="1382"/>
                </a:moveTo>
                <a:lnTo>
                  <a:pt x="16295" y="5317"/>
                </a:lnTo>
                <a:lnTo>
                  <a:pt x="16295" y="16825"/>
                </a:lnTo>
                <a:cubicBezTo>
                  <a:pt x="16295" y="17506"/>
                  <a:pt x="14855" y="18115"/>
                  <a:pt x="12531" y="18412"/>
                </a:cubicBezTo>
                <a:lnTo>
                  <a:pt x="4977" y="19384"/>
                </a:lnTo>
                <a:lnTo>
                  <a:pt x="3815" y="18743"/>
                </a:lnTo>
                <a:cubicBezTo>
                  <a:pt x="3613" y="18631"/>
                  <a:pt x="2981" y="18637"/>
                  <a:pt x="2829" y="18756"/>
                </a:cubicBezTo>
                <a:lnTo>
                  <a:pt x="0" y="20820"/>
                </a:lnTo>
                <a:lnTo>
                  <a:pt x="7882" y="21560"/>
                </a:lnTo>
                <a:cubicBezTo>
                  <a:pt x="8337" y="21600"/>
                  <a:pt x="8741" y="21481"/>
                  <a:pt x="8539" y="21369"/>
                </a:cubicBezTo>
                <a:lnTo>
                  <a:pt x="7225" y="20641"/>
                </a:lnTo>
                <a:lnTo>
                  <a:pt x="14855" y="19662"/>
                </a:lnTo>
                <a:cubicBezTo>
                  <a:pt x="19023" y="19127"/>
                  <a:pt x="21600" y="18042"/>
                  <a:pt x="21600" y="16832"/>
                </a:cubicBezTo>
                <a:lnTo>
                  <a:pt x="21600" y="5324"/>
                </a:lnTo>
                <a:lnTo>
                  <a:pt x="21600" y="0"/>
                </a:lnTo>
                <a:lnTo>
                  <a:pt x="16295" y="1382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102CD59D-DF82-4863-BC99-9615F612345B}"/>
              </a:ext>
            </a:extLst>
          </p:cNvPr>
          <p:cNvSpPr/>
          <p:nvPr/>
        </p:nvSpPr>
        <p:spPr>
          <a:xfrm>
            <a:off x="9263800" y="2721339"/>
            <a:ext cx="785456" cy="1926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7" extrusionOk="0">
                <a:moveTo>
                  <a:pt x="16307" y="17186"/>
                </a:moveTo>
                <a:cubicBezTo>
                  <a:pt x="16013" y="17067"/>
                  <a:pt x="15493" y="17149"/>
                  <a:pt x="15493" y="17324"/>
                </a:cubicBezTo>
                <a:lnTo>
                  <a:pt x="15493" y="18372"/>
                </a:lnTo>
                <a:lnTo>
                  <a:pt x="10789" y="18372"/>
                </a:lnTo>
                <a:cubicBezTo>
                  <a:pt x="7441" y="18372"/>
                  <a:pt x="4750" y="17269"/>
                  <a:pt x="4750" y="15917"/>
                </a:cubicBezTo>
                <a:lnTo>
                  <a:pt x="4750" y="5048"/>
                </a:lnTo>
                <a:lnTo>
                  <a:pt x="8866" y="5048"/>
                </a:lnTo>
                <a:cubicBezTo>
                  <a:pt x="10178" y="5048"/>
                  <a:pt x="10834" y="4405"/>
                  <a:pt x="9907" y="4028"/>
                </a:cubicBezTo>
                <a:lnTo>
                  <a:pt x="4750" y="1931"/>
                </a:lnTo>
                <a:lnTo>
                  <a:pt x="0" y="0"/>
                </a:lnTo>
                <a:lnTo>
                  <a:pt x="0" y="5048"/>
                </a:lnTo>
                <a:lnTo>
                  <a:pt x="0" y="15908"/>
                </a:lnTo>
                <a:cubicBezTo>
                  <a:pt x="0" y="18336"/>
                  <a:pt x="4840" y="20294"/>
                  <a:pt x="10789" y="20294"/>
                </a:cubicBezTo>
                <a:lnTo>
                  <a:pt x="15493" y="20294"/>
                </a:lnTo>
                <a:lnTo>
                  <a:pt x="15493" y="21343"/>
                </a:lnTo>
                <a:cubicBezTo>
                  <a:pt x="15493" y="21517"/>
                  <a:pt x="16013" y="21600"/>
                  <a:pt x="16307" y="21480"/>
                </a:cubicBezTo>
                <a:lnTo>
                  <a:pt x="21600" y="19329"/>
                </a:lnTo>
                <a:lnTo>
                  <a:pt x="16307" y="1718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8A266355-6731-4A2D-9A03-BF6F69BB3554}"/>
              </a:ext>
            </a:extLst>
          </p:cNvPr>
          <p:cNvSpPr/>
          <p:nvPr/>
        </p:nvSpPr>
        <p:spPr>
          <a:xfrm>
            <a:off x="9049959" y="2515722"/>
            <a:ext cx="703208" cy="2680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8" extrusionOk="0">
                <a:moveTo>
                  <a:pt x="18771" y="18761"/>
                </a:moveTo>
                <a:cubicBezTo>
                  <a:pt x="18619" y="18642"/>
                  <a:pt x="17987" y="18635"/>
                  <a:pt x="17785" y="18748"/>
                </a:cubicBezTo>
                <a:lnTo>
                  <a:pt x="16623" y="19390"/>
                </a:lnTo>
                <a:lnTo>
                  <a:pt x="9069" y="18417"/>
                </a:lnTo>
                <a:cubicBezTo>
                  <a:pt x="6745" y="18119"/>
                  <a:pt x="5305" y="17510"/>
                  <a:pt x="5305" y="16829"/>
                </a:cubicBezTo>
                <a:lnTo>
                  <a:pt x="5305" y="5314"/>
                </a:lnTo>
                <a:lnTo>
                  <a:pt x="5305" y="1390"/>
                </a:lnTo>
                <a:lnTo>
                  <a:pt x="0" y="0"/>
                </a:lnTo>
                <a:lnTo>
                  <a:pt x="0" y="5314"/>
                </a:lnTo>
                <a:lnTo>
                  <a:pt x="0" y="16829"/>
                </a:lnTo>
                <a:cubicBezTo>
                  <a:pt x="0" y="18040"/>
                  <a:pt x="2577" y="19132"/>
                  <a:pt x="6745" y="19661"/>
                </a:cubicBezTo>
                <a:lnTo>
                  <a:pt x="14375" y="20640"/>
                </a:lnTo>
                <a:lnTo>
                  <a:pt x="13061" y="21368"/>
                </a:lnTo>
                <a:cubicBezTo>
                  <a:pt x="12859" y="21481"/>
                  <a:pt x="13288" y="21600"/>
                  <a:pt x="13718" y="21560"/>
                </a:cubicBezTo>
                <a:lnTo>
                  <a:pt x="21600" y="20819"/>
                </a:lnTo>
                <a:lnTo>
                  <a:pt x="18771" y="18761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BF3A81E0-8028-413F-BA9A-391352288680}"/>
              </a:ext>
            </a:extLst>
          </p:cNvPr>
          <p:cNvSpPr/>
          <p:nvPr/>
        </p:nvSpPr>
        <p:spPr>
          <a:xfrm>
            <a:off x="8729197" y="2384128"/>
            <a:ext cx="395340" cy="322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600" extrusionOk="0">
                <a:moveTo>
                  <a:pt x="20035" y="20113"/>
                </a:moveTo>
                <a:lnTo>
                  <a:pt x="15060" y="20113"/>
                </a:lnTo>
                <a:lnTo>
                  <a:pt x="15060" y="5288"/>
                </a:lnTo>
                <a:lnTo>
                  <a:pt x="15060" y="4980"/>
                </a:lnTo>
                <a:lnTo>
                  <a:pt x="15060" y="578"/>
                </a:lnTo>
                <a:lnTo>
                  <a:pt x="10478" y="0"/>
                </a:lnTo>
                <a:lnTo>
                  <a:pt x="5896" y="578"/>
                </a:lnTo>
                <a:lnTo>
                  <a:pt x="5896" y="4980"/>
                </a:lnTo>
                <a:lnTo>
                  <a:pt x="5896" y="5288"/>
                </a:lnTo>
                <a:lnTo>
                  <a:pt x="5896" y="20113"/>
                </a:lnTo>
                <a:lnTo>
                  <a:pt x="922" y="20113"/>
                </a:lnTo>
                <a:cubicBezTo>
                  <a:pt x="93" y="20113"/>
                  <a:pt x="-300" y="20239"/>
                  <a:pt x="267" y="20311"/>
                </a:cubicBezTo>
                <a:lnTo>
                  <a:pt x="10478" y="21600"/>
                </a:lnTo>
                <a:lnTo>
                  <a:pt x="20689" y="20311"/>
                </a:lnTo>
                <a:cubicBezTo>
                  <a:pt x="21300" y="20239"/>
                  <a:pt x="20864" y="20113"/>
                  <a:pt x="20035" y="2011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047F1B44-BFFC-4F8E-8BF0-EDBDC58DE6F7}"/>
              </a:ext>
            </a:extLst>
          </p:cNvPr>
          <p:cNvSpPr/>
          <p:nvPr/>
        </p:nvSpPr>
        <p:spPr>
          <a:xfrm>
            <a:off x="9877419" y="4149326"/>
            <a:ext cx="1080000" cy="597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7" h="21600" extrusionOk="0">
                <a:moveTo>
                  <a:pt x="14475" y="0"/>
                </a:moveTo>
                <a:lnTo>
                  <a:pt x="769" y="0"/>
                </a:lnTo>
                <a:cubicBezTo>
                  <a:pt x="88" y="0"/>
                  <a:pt x="-253" y="1279"/>
                  <a:pt x="220" y="2053"/>
                </a:cubicBezTo>
                <a:lnTo>
                  <a:pt x="4783" y="9372"/>
                </a:lnTo>
                <a:cubicBezTo>
                  <a:pt x="5275" y="10175"/>
                  <a:pt x="5275" y="11425"/>
                  <a:pt x="4783" y="12228"/>
                </a:cubicBezTo>
                <a:lnTo>
                  <a:pt x="220" y="19547"/>
                </a:lnTo>
                <a:cubicBezTo>
                  <a:pt x="-253" y="20321"/>
                  <a:pt x="88" y="21600"/>
                  <a:pt x="769" y="21600"/>
                </a:cubicBezTo>
                <a:lnTo>
                  <a:pt x="14475" y="21600"/>
                </a:lnTo>
                <a:cubicBezTo>
                  <a:pt x="18261" y="21600"/>
                  <a:pt x="21347" y="16780"/>
                  <a:pt x="21347" y="10800"/>
                </a:cubicBezTo>
                <a:cubicBezTo>
                  <a:pt x="21347" y="4820"/>
                  <a:pt x="18261" y="0"/>
                  <a:pt x="14475" y="0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07AB0D11-8072-4730-B02F-1B53C446A0ED}"/>
              </a:ext>
            </a:extLst>
          </p:cNvPr>
          <p:cNvSpPr/>
          <p:nvPr/>
        </p:nvSpPr>
        <p:spPr>
          <a:xfrm>
            <a:off x="8630501" y="5443702"/>
            <a:ext cx="597112" cy="108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80" y="0"/>
                </a:moveTo>
                <a:cubicBezTo>
                  <a:pt x="20083" y="0"/>
                  <a:pt x="19785" y="77"/>
                  <a:pt x="19547" y="230"/>
                </a:cubicBezTo>
                <a:lnTo>
                  <a:pt x="12228" y="4845"/>
                </a:lnTo>
                <a:cubicBezTo>
                  <a:pt x="11841" y="5094"/>
                  <a:pt x="11306" y="5228"/>
                  <a:pt x="10800" y="5228"/>
                </a:cubicBezTo>
                <a:cubicBezTo>
                  <a:pt x="10294" y="5228"/>
                  <a:pt x="9759" y="5094"/>
                  <a:pt x="9372" y="4845"/>
                </a:cubicBezTo>
                <a:lnTo>
                  <a:pt x="2053" y="230"/>
                </a:lnTo>
                <a:cubicBezTo>
                  <a:pt x="1815" y="77"/>
                  <a:pt x="1517" y="0"/>
                  <a:pt x="1220" y="0"/>
                </a:cubicBezTo>
                <a:cubicBezTo>
                  <a:pt x="595" y="0"/>
                  <a:pt x="0" y="306"/>
                  <a:pt x="0" y="785"/>
                </a:cubicBezTo>
                <a:lnTo>
                  <a:pt x="0" y="14649"/>
                </a:lnTo>
                <a:cubicBezTo>
                  <a:pt x="0" y="18479"/>
                  <a:pt x="4820" y="21600"/>
                  <a:pt x="10800" y="21600"/>
                </a:cubicBezTo>
                <a:cubicBezTo>
                  <a:pt x="16750" y="21600"/>
                  <a:pt x="21600" y="18498"/>
                  <a:pt x="21600" y="14649"/>
                </a:cubicBezTo>
                <a:lnTo>
                  <a:pt x="21600" y="785"/>
                </a:lnTo>
                <a:cubicBezTo>
                  <a:pt x="21600" y="306"/>
                  <a:pt x="21005" y="0"/>
                  <a:pt x="20380" y="0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6D027B4C-D1D3-467C-B4DC-E11E6F0705CA}"/>
              </a:ext>
            </a:extLst>
          </p:cNvPr>
          <p:cNvSpPr/>
          <p:nvPr/>
        </p:nvSpPr>
        <p:spPr>
          <a:xfrm>
            <a:off x="6915235" y="4105882"/>
            <a:ext cx="1080000" cy="6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7" h="21600" extrusionOk="0">
                <a:moveTo>
                  <a:pt x="20578" y="0"/>
                </a:moveTo>
                <a:lnTo>
                  <a:pt x="6872" y="0"/>
                </a:lnTo>
                <a:cubicBezTo>
                  <a:pt x="3086" y="0"/>
                  <a:pt x="0" y="4820"/>
                  <a:pt x="0" y="10800"/>
                </a:cubicBezTo>
                <a:cubicBezTo>
                  <a:pt x="0" y="16750"/>
                  <a:pt x="3067" y="21600"/>
                  <a:pt x="6872" y="21600"/>
                </a:cubicBezTo>
                <a:lnTo>
                  <a:pt x="20578" y="21600"/>
                </a:lnTo>
                <a:cubicBezTo>
                  <a:pt x="21259" y="21600"/>
                  <a:pt x="21600" y="20321"/>
                  <a:pt x="21127" y="19547"/>
                </a:cubicBezTo>
                <a:lnTo>
                  <a:pt x="16564" y="12228"/>
                </a:lnTo>
                <a:cubicBezTo>
                  <a:pt x="16072" y="11425"/>
                  <a:pt x="16072" y="10175"/>
                  <a:pt x="16564" y="9372"/>
                </a:cubicBezTo>
                <a:lnTo>
                  <a:pt x="21127" y="2053"/>
                </a:lnTo>
                <a:cubicBezTo>
                  <a:pt x="21600" y="1279"/>
                  <a:pt x="21259" y="0"/>
                  <a:pt x="20578" y="0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59819E97-B387-4A83-99AB-F6FECABE1C5F}"/>
              </a:ext>
            </a:extLst>
          </p:cNvPr>
          <p:cNvSpPr/>
          <p:nvPr/>
        </p:nvSpPr>
        <p:spPr>
          <a:xfrm>
            <a:off x="7301904" y="4768458"/>
            <a:ext cx="1080000" cy="818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87" h="21600" extrusionOk="0">
                <a:moveTo>
                  <a:pt x="15340" y="0"/>
                </a:moveTo>
                <a:cubicBezTo>
                  <a:pt x="15254" y="0"/>
                  <a:pt x="15151" y="22"/>
                  <a:pt x="15048" y="87"/>
                </a:cubicBezTo>
                <a:lnTo>
                  <a:pt x="3680" y="6534"/>
                </a:lnTo>
                <a:cubicBezTo>
                  <a:pt x="533" y="8314"/>
                  <a:pt x="-860" y="12982"/>
                  <a:pt x="550" y="16954"/>
                </a:cubicBezTo>
                <a:cubicBezTo>
                  <a:pt x="1582" y="19863"/>
                  <a:pt x="3869" y="21600"/>
                  <a:pt x="6243" y="21600"/>
                </a:cubicBezTo>
                <a:cubicBezTo>
                  <a:pt x="7102" y="21600"/>
                  <a:pt x="7962" y="21383"/>
                  <a:pt x="8805" y="20905"/>
                </a:cubicBezTo>
                <a:lnTo>
                  <a:pt x="20172" y="14458"/>
                </a:lnTo>
                <a:cubicBezTo>
                  <a:pt x="20740" y="14132"/>
                  <a:pt x="20723" y="13112"/>
                  <a:pt x="20138" y="12830"/>
                </a:cubicBezTo>
                <a:lnTo>
                  <a:pt x="14618" y="10116"/>
                </a:lnTo>
                <a:cubicBezTo>
                  <a:pt x="14016" y="9812"/>
                  <a:pt x="13723" y="8987"/>
                  <a:pt x="13947" y="8228"/>
                </a:cubicBezTo>
                <a:lnTo>
                  <a:pt x="15994" y="1216"/>
                </a:lnTo>
                <a:cubicBezTo>
                  <a:pt x="16165" y="586"/>
                  <a:pt x="15787" y="0"/>
                  <a:pt x="15340" y="0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F98FE375-17D4-49DF-A39E-2F9700E08B19}"/>
              </a:ext>
            </a:extLst>
          </p:cNvPr>
          <p:cNvSpPr/>
          <p:nvPr/>
        </p:nvSpPr>
        <p:spPr>
          <a:xfrm>
            <a:off x="9471830" y="4791489"/>
            <a:ext cx="1080000" cy="817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81" h="21600" extrusionOk="0">
                <a:moveTo>
                  <a:pt x="5241" y="0"/>
                </a:moveTo>
                <a:cubicBezTo>
                  <a:pt x="4794" y="0"/>
                  <a:pt x="4416" y="587"/>
                  <a:pt x="4587" y="1195"/>
                </a:cubicBezTo>
                <a:lnTo>
                  <a:pt x="6634" y="8214"/>
                </a:lnTo>
                <a:cubicBezTo>
                  <a:pt x="6858" y="8975"/>
                  <a:pt x="6548" y="9822"/>
                  <a:pt x="5963" y="10105"/>
                </a:cubicBezTo>
                <a:lnTo>
                  <a:pt x="443" y="12821"/>
                </a:lnTo>
                <a:cubicBezTo>
                  <a:pt x="-125" y="13103"/>
                  <a:pt x="-159" y="14125"/>
                  <a:pt x="409" y="14451"/>
                </a:cubicBezTo>
                <a:lnTo>
                  <a:pt x="11776" y="20905"/>
                </a:lnTo>
                <a:cubicBezTo>
                  <a:pt x="12602" y="21383"/>
                  <a:pt x="13479" y="21600"/>
                  <a:pt x="14338" y="21600"/>
                </a:cubicBezTo>
                <a:cubicBezTo>
                  <a:pt x="16712" y="21600"/>
                  <a:pt x="18999" y="19862"/>
                  <a:pt x="20031" y="16950"/>
                </a:cubicBezTo>
                <a:lnTo>
                  <a:pt x="20031" y="16950"/>
                </a:lnTo>
                <a:cubicBezTo>
                  <a:pt x="21441" y="12973"/>
                  <a:pt x="20048" y="8323"/>
                  <a:pt x="16901" y="6519"/>
                </a:cubicBezTo>
                <a:lnTo>
                  <a:pt x="5533" y="65"/>
                </a:lnTo>
                <a:cubicBezTo>
                  <a:pt x="5430" y="22"/>
                  <a:pt x="5344" y="0"/>
                  <a:pt x="5241" y="0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44C5E9-E894-432B-A67F-D88E1AC41DBD}"/>
              </a:ext>
            </a:extLst>
          </p:cNvPr>
          <p:cNvSpPr txBox="1"/>
          <p:nvPr/>
        </p:nvSpPr>
        <p:spPr>
          <a:xfrm>
            <a:off x="720004" y="334298"/>
            <a:ext cx="9450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Claves geoestadísticas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16337B-DB58-40AA-A575-70B9BEC4C841}"/>
              </a:ext>
            </a:extLst>
          </p:cNvPr>
          <p:cNvSpPr txBox="1"/>
          <p:nvPr/>
        </p:nvSpPr>
        <p:spPr>
          <a:xfrm rot="16200000">
            <a:off x="9398768" y="4064767"/>
            <a:ext cx="500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Estructura de un mapa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D2C9AC-686F-4A43-BCF7-CBC9BD1807AB}"/>
              </a:ext>
            </a:extLst>
          </p:cNvPr>
          <p:cNvSpPr txBox="1"/>
          <p:nvPr/>
        </p:nvSpPr>
        <p:spPr>
          <a:xfrm>
            <a:off x="720004" y="995725"/>
            <a:ext cx="10384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Montserrat Light" panose="00000400000000000000" pitchFamily="2" charset="0"/>
              </a:rPr>
              <a:t>La identidad de cada área del Marco Geoestadístico es única y se expresa con claves alfanuméricas que permiten identificar la referencia geoestadística, estatal, municipal, </a:t>
            </a:r>
            <a:r>
              <a:rPr lang="es-ES" sz="1400" dirty="0" err="1">
                <a:latin typeface="Montserrat Light" panose="00000400000000000000" pitchFamily="2" charset="0"/>
              </a:rPr>
              <a:t>ageb</a:t>
            </a:r>
            <a:r>
              <a:rPr lang="es-ES" sz="1400" dirty="0">
                <a:latin typeface="Montserrat Light" panose="00000400000000000000" pitchFamily="2" charset="0"/>
              </a:rPr>
              <a:t>, localidad y manzana.</a:t>
            </a:r>
            <a:endParaRPr lang="es-MX" sz="1400" dirty="0">
              <a:latin typeface="Montserrat Light" panose="00000400000000000000" pitchFamily="2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209BB4B-2970-473D-8B15-CE5079764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572920"/>
              </p:ext>
            </p:extLst>
          </p:nvPr>
        </p:nvGraphicFramePr>
        <p:xfrm>
          <a:off x="889000" y="1742440"/>
          <a:ext cx="5755640" cy="99822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892657">
                  <a:extLst>
                    <a:ext uri="{9D8B030D-6E8A-4147-A177-3AD203B41FA5}">
                      <a16:colId xmlns:a16="http://schemas.microsoft.com/office/drawing/2014/main" val="1523649375"/>
                    </a:ext>
                  </a:extLst>
                </a:gridCol>
                <a:gridCol w="1052536">
                  <a:extLst>
                    <a:ext uri="{9D8B030D-6E8A-4147-A177-3AD203B41FA5}">
                      <a16:colId xmlns:a16="http://schemas.microsoft.com/office/drawing/2014/main" val="3320192997"/>
                    </a:ext>
                  </a:extLst>
                </a:gridCol>
                <a:gridCol w="892657">
                  <a:extLst>
                    <a:ext uri="{9D8B030D-6E8A-4147-A177-3AD203B41FA5}">
                      <a16:colId xmlns:a16="http://schemas.microsoft.com/office/drawing/2014/main" val="3573505844"/>
                    </a:ext>
                  </a:extLst>
                </a:gridCol>
                <a:gridCol w="2025133">
                  <a:extLst>
                    <a:ext uri="{9D8B030D-6E8A-4147-A177-3AD203B41FA5}">
                      <a16:colId xmlns:a16="http://schemas.microsoft.com/office/drawing/2014/main" val="1342879407"/>
                    </a:ext>
                  </a:extLst>
                </a:gridCol>
                <a:gridCol w="892657">
                  <a:extLst>
                    <a:ext uri="{9D8B030D-6E8A-4147-A177-3AD203B41FA5}">
                      <a16:colId xmlns:a16="http://schemas.microsoft.com/office/drawing/2014/main" val="28160498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Código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Desagregación 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Dígitos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Claves únicas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Longitud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202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EE</a:t>
                      </a:r>
                      <a:endParaRPr lang="es-MX" sz="105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Estado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EE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3165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MMM</a:t>
                      </a:r>
                      <a:endParaRPr lang="es-MX" sz="105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Municipio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EE + MM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5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2506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LLLL</a:t>
                      </a:r>
                      <a:endParaRPr lang="es-MX" sz="105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Localidad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4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EE + MM + LLLL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4652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AAA-A</a:t>
                      </a:r>
                      <a:endParaRPr lang="es-MX" sz="105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Ageb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4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EE + MM + LLLL + AAA-A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13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47726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u="none" strike="noStrike" dirty="0">
                          <a:solidFill>
                            <a:srgbClr val="000000"/>
                          </a:solidFill>
                          <a:effectLst/>
                          <a:latin typeface="Montserrat Medium" panose="00000600000000000000" pitchFamily="2" charset="0"/>
                        </a:rPr>
                        <a:t>NNN</a:t>
                      </a:r>
                      <a:endParaRPr lang="es-MX" sz="1050" b="0" i="0" u="none" strike="noStrike" dirty="0">
                        <a:solidFill>
                          <a:srgbClr val="000000"/>
                        </a:solidFill>
                        <a:effectLst/>
                        <a:latin typeface="Montserrat Medium" panose="000006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Manzana 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b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EE + MM + LLLL + AAAA + NNN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2" charset="0"/>
                        </a:rPr>
                        <a:t>17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Montserrat Light" panose="00000400000000000000" pitchFamily="2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0287823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B231451A-E5B1-4B56-8521-E2F87AD84021}"/>
              </a:ext>
            </a:extLst>
          </p:cNvPr>
          <p:cNvSpPr txBox="1"/>
          <p:nvPr/>
        </p:nvSpPr>
        <p:spPr>
          <a:xfrm>
            <a:off x="6980631" y="4265737"/>
            <a:ext cx="7986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500" b="1" dirty="0">
                <a:solidFill>
                  <a:schemeClr val="accent3">
                    <a:lumMod val="50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Entidad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66EA3F7-8289-41B3-AC98-1158E8514D70}"/>
              </a:ext>
            </a:extLst>
          </p:cNvPr>
          <p:cNvSpPr txBox="1"/>
          <p:nvPr/>
        </p:nvSpPr>
        <p:spPr>
          <a:xfrm>
            <a:off x="5396873" y="4314088"/>
            <a:ext cx="17525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01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Aguascalientes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C48A0E0-9553-494E-A561-44B0B2F66FEC}"/>
              </a:ext>
            </a:extLst>
          </p:cNvPr>
          <p:cNvSpPr txBox="1"/>
          <p:nvPr/>
        </p:nvSpPr>
        <p:spPr>
          <a:xfrm>
            <a:off x="5950304" y="5320591"/>
            <a:ext cx="15544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001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Aguascalientes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BE5EC5F-28BB-4E27-9A46-3A0FE6015706}"/>
              </a:ext>
            </a:extLst>
          </p:cNvPr>
          <p:cNvSpPr txBox="1"/>
          <p:nvPr/>
        </p:nvSpPr>
        <p:spPr>
          <a:xfrm rot="20120872">
            <a:off x="7231662" y="5045629"/>
            <a:ext cx="1095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Municipio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0FE5B99-5494-446C-B93B-B7FCE10C7A85}"/>
              </a:ext>
            </a:extLst>
          </p:cNvPr>
          <p:cNvSpPr txBox="1"/>
          <p:nvPr/>
        </p:nvSpPr>
        <p:spPr>
          <a:xfrm>
            <a:off x="7193977" y="6295677"/>
            <a:ext cx="1524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0001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Aguascalientes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892404B-F8F8-44C0-963E-E6F80972096A}"/>
              </a:ext>
            </a:extLst>
          </p:cNvPr>
          <p:cNvSpPr txBox="1"/>
          <p:nvPr/>
        </p:nvSpPr>
        <p:spPr>
          <a:xfrm rot="16200000">
            <a:off x="8466913" y="5953275"/>
            <a:ext cx="8848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b="1" dirty="0">
                <a:solidFill>
                  <a:schemeClr val="accent4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Localidad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5282B31-0471-48AA-983E-671D2DABE163}"/>
              </a:ext>
            </a:extLst>
          </p:cNvPr>
          <p:cNvSpPr txBox="1"/>
          <p:nvPr/>
        </p:nvSpPr>
        <p:spPr>
          <a:xfrm>
            <a:off x="10493194" y="5407850"/>
            <a:ext cx="584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b="0" i="0" u="none" strike="noStrike" dirty="0">
                <a:solidFill>
                  <a:srgbClr val="000000"/>
                </a:solidFill>
                <a:effectLst/>
                <a:latin typeface="Montserrat Medium" panose="00000600000000000000" pitchFamily="2" charset="0"/>
              </a:rPr>
              <a:t>0888</a:t>
            </a:r>
            <a:r>
              <a:rPr lang="es-MX" sz="1000" dirty="0">
                <a:latin typeface="Montserrat Medium" panose="00000600000000000000" pitchFamily="2" charset="0"/>
              </a:rPr>
              <a:t>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B46D2BA-71C9-4CA8-BCBE-BEFB03FC9CEA}"/>
              </a:ext>
            </a:extLst>
          </p:cNvPr>
          <p:cNvSpPr txBox="1"/>
          <p:nvPr/>
        </p:nvSpPr>
        <p:spPr>
          <a:xfrm rot="1394346">
            <a:off x="9766837" y="5094753"/>
            <a:ext cx="698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err="1">
                <a:solidFill>
                  <a:schemeClr val="accent2">
                    <a:lumMod val="75000"/>
                  </a:schemeClr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Ageb</a:t>
            </a:r>
            <a:endParaRPr lang="es-MX" sz="1600" b="1" dirty="0">
              <a:solidFill>
                <a:schemeClr val="accent2">
                  <a:lumMod val="75000"/>
                </a:schemeClr>
              </a:solidFill>
              <a:latin typeface="Champagne &amp; Limousines" panose="020B0502020202020204" pitchFamily="34" charset="0"/>
              <a:ea typeface="Champagne &amp; Limousines" panose="020B0502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A62FE99-AF3A-4BD4-8280-469B39D8AD4B}"/>
              </a:ext>
            </a:extLst>
          </p:cNvPr>
          <p:cNvSpPr txBox="1"/>
          <p:nvPr/>
        </p:nvSpPr>
        <p:spPr>
          <a:xfrm>
            <a:off x="10079792" y="4290493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b="1" dirty="0">
                <a:solidFill>
                  <a:srgbClr val="7254A2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Manzana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B239B88-6F75-4FEA-8F76-E24FA132CD0C}"/>
              </a:ext>
            </a:extLst>
          </p:cNvPr>
          <p:cNvSpPr txBox="1"/>
          <p:nvPr/>
        </p:nvSpPr>
        <p:spPr>
          <a:xfrm>
            <a:off x="10926568" y="4346323"/>
            <a:ext cx="710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000" dirty="0">
                <a:solidFill>
                  <a:srgbClr val="000000"/>
                </a:solidFill>
                <a:latin typeface="Montserrat Medium" panose="00000600000000000000" pitchFamily="2" charset="0"/>
              </a:rPr>
              <a:t>053</a:t>
            </a:r>
            <a:endParaRPr lang="es-MX" sz="1000" dirty="0">
              <a:latin typeface="Montserrat Medium" panose="00000600000000000000" pitchFamily="2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889BF4A-997C-4049-A60F-AA54D4B25BA5}"/>
              </a:ext>
            </a:extLst>
          </p:cNvPr>
          <p:cNvSpPr txBox="1"/>
          <p:nvPr/>
        </p:nvSpPr>
        <p:spPr>
          <a:xfrm>
            <a:off x="7730525" y="2020719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3">
                    <a:lumMod val="50000"/>
                  </a:schemeClr>
                </a:solidFill>
                <a:latin typeface="Montserrat Medium" panose="00000600000000000000" pitchFamily="2" charset="0"/>
              </a:rPr>
              <a:t>01</a:t>
            </a:r>
            <a:r>
              <a:rPr lang="es-MX" dirty="0">
                <a:solidFill>
                  <a:schemeClr val="accent6">
                    <a:lumMod val="75000"/>
                  </a:schemeClr>
                </a:solidFill>
                <a:latin typeface="Montserrat Medium" panose="00000600000000000000" pitchFamily="2" charset="0"/>
              </a:rPr>
              <a:t>001</a:t>
            </a:r>
            <a:r>
              <a:rPr lang="es-MX" dirty="0">
                <a:solidFill>
                  <a:schemeClr val="accent4">
                    <a:lumMod val="75000"/>
                  </a:schemeClr>
                </a:solidFill>
                <a:latin typeface="Montserrat Medium" panose="00000600000000000000" pitchFamily="2" charset="0"/>
              </a:rPr>
              <a:t>0001</a:t>
            </a:r>
            <a:r>
              <a:rPr lang="es-MX" dirty="0">
                <a:solidFill>
                  <a:schemeClr val="accent2">
                    <a:lumMod val="75000"/>
                  </a:schemeClr>
                </a:solidFill>
                <a:latin typeface="Montserrat Medium" panose="00000600000000000000" pitchFamily="2" charset="0"/>
              </a:rPr>
              <a:t>0888</a:t>
            </a:r>
            <a:r>
              <a:rPr lang="es-MX" dirty="0">
                <a:solidFill>
                  <a:schemeClr val="accent5">
                    <a:lumMod val="75000"/>
                  </a:schemeClr>
                </a:solidFill>
                <a:latin typeface="Montserrat Medium" panose="00000600000000000000" pitchFamily="2" charset="0"/>
              </a:rPr>
              <a:t>053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EBE25C2-AB26-4A1E-971E-125852208D55}"/>
              </a:ext>
            </a:extLst>
          </p:cNvPr>
          <p:cNvSpPr txBox="1"/>
          <p:nvPr/>
        </p:nvSpPr>
        <p:spPr>
          <a:xfrm>
            <a:off x="1836381" y="3946213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7B354C"/>
                </a:solidFill>
                <a:latin typeface="Champagne &amp; Limousines" panose="020B0502020202020204" pitchFamily="34" charset="0"/>
                <a:ea typeface="Champagne &amp; Limousines" panose="020B0502020202020204" pitchFamily="34" charset="0"/>
              </a:rPr>
              <a:t>Clave única de manzana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D41293-40EE-4FF1-A55C-5027D74A3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45" y="4471876"/>
            <a:ext cx="386467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4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6395</TotalTime>
  <Words>1267</Words>
  <Application>Microsoft Office PowerPoint</Application>
  <PresentationFormat>Panorámica</PresentationFormat>
  <Paragraphs>278</Paragraphs>
  <Slides>27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Champagne &amp; Limousines</vt:lpstr>
      <vt:lpstr>Ink Free</vt:lpstr>
      <vt:lpstr>Montserrat Light</vt:lpstr>
      <vt:lpstr>Montserrat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Villasana Ocampo</dc:creator>
  <cp:lastModifiedBy>DIANA VLLLASANA OCAMPO</cp:lastModifiedBy>
  <cp:revision>36</cp:revision>
  <dcterms:created xsi:type="dcterms:W3CDTF">2022-01-19T03:50:51Z</dcterms:created>
  <dcterms:modified xsi:type="dcterms:W3CDTF">2022-05-02T19:58:40Z</dcterms:modified>
</cp:coreProperties>
</file>